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5"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Corbel"/>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font" Target="fonts/Corbel-regular.fntdata"/><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font" Target="fonts/Corbel-italic.fntdata"/><Relationship Id="rId21" Type="http://schemas.openxmlformats.org/officeDocument/2006/relationships/slide" Target="slides/slide17.xml"/><Relationship Id="rId43" Type="http://schemas.openxmlformats.org/officeDocument/2006/relationships/font" Target="fonts/Corbel-bold.fntdata"/><Relationship Id="rId24" Type="http://schemas.openxmlformats.org/officeDocument/2006/relationships/slide" Target="slides/slide20.xml"/><Relationship Id="rId23" Type="http://schemas.openxmlformats.org/officeDocument/2006/relationships/slide" Target="slides/slide19.xml"/><Relationship Id="rId45" Type="http://schemas.openxmlformats.org/officeDocument/2006/relationships/font" Target="fonts/Corbel-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rczd6B96sMc&amp;t=2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jhJL8eY-5NU"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MDl5T51zhh0&amp;t=1s"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q4S-yXRKtgI?si=88zQiMuYP_LHPCOU"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7e07ba903b_0_10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1 min</a:t>
            </a:r>
            <a:endParaRPr/>
          </a:p>
          <a:p>
            <a:pPr indent="0" lvl="0" marL="0" rtl="0" algn="l">
              <a:lnSpc>
                <a:spcPct val="100000"/>
              </a:lnSpc>
              <a:spcBef>
                <a:spcPts val="0"/>
              </a:spcBef>
              <a:spcAft>
                <a:spcPts val="0"/>
              </a:spcAft>
              <a:buSzPts val="1400"/>
              <a:buNone/>
            </a:pPr>
            <a:r>
              <a:rPr lang="en-US"/>
              <a:t>(0:00 – 0:01)</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b="1" lang="en-US" u="sng"/>
              <a:t>Say</a:t>
            </a:r>
            <a:endParaRPr/>
          </a:p>
          <a:p>
            <a:pPr indent="0" lvl="0" marL="0" rtl="0" algn="l">
              <a:lnSpc>
                <a:spcPct val="100000"/>
              </a:lnSpc>
              <a:spcBef>
                <a:spcPts val="0"/>
              </a:spcBef>
              <a:spcAft>
                <a:spcPts val="0"/>
              </a:spcAft>
              <a:buSzPts val="1400"/>
              <a:buNone/>
            </a:pPr>
            <a:r>
              <a:rPr lang="en-US"/>
              <a:t>Welcome, everyone! We’re excited to have you here today for part 2 of our training focused on mastering the art of play. For this portion of the training, we will focus on conducting and facilitating activities. </a:t>
            </a:r>
            <a:r>
              <a:rPr i="1" lang="en-US"/>
              <a:t>Facilitators introduce themselves and what they love about C2L-PHL programming. </a:t>
            </a:r>
            <a:endParaRPr i="1"/>
          </a:p>
        </p:txBody>
      </p:sp>
      <p:sp>
        <p:nvSpPr>
          <p:cNvPr id="57" name="Google Shape;57;g27e07ba903b_0_10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2 mins</a:t>
            </a:r>
            <a:endParaRPr/>
          </a:p>
          <a:p>
            <a:pPr indent="0" lvl="0" marL="158750" rtl="0" algn="l">
              <a:lnSpc>
                <a:spcPct val="100000"/>
              </a:lnSpc>
              <a:spcBef>
                <a:spcPts val="0"/>
              </a:spcBef>
              <a:spcAft>
                <a:spcPts val="0"/>
              </a:spcAft>
              <a:buSzPts val="1100"/>
              <a:buNone/>
            </a:pPr>
            <a:r>
              <a:rPr lang="en-US"/>
              <a:t>(0:20 – 0:22)</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We all know that bullying or exclusion can arise even in play so it is crucial to intervene quickly and effectively to maintain a safe, inclusive environment. Picture a summer camp environment where  are being monitored by a counselor as they organize a game. Jaylin, one of your youth refuses to let another youth, Jeffrey, join the game. As a counselor, you should step in immediately and suggest ways to include everyone. You might say, "We need an extra player for the team, and Jeffrey would be great at it!" This reinforces the expectation or norm that no one is left out of games.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Emotional safety is just as important because  need to feel accepted without judgment. How can you ensure that they feel safe? By establishing group norms emphasizing respect and kindness by fostering an environment where all ideas are valued. This can be done by creating rules about kindness and inclusion at the start of the program.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A playful, inclusive environment should be joyful, where  feel encouraged to take risks, make mistakes and have fun without the pressure to win or succeed at everything. Picture a basketball free-throw shooting recreational game. Regardless of the number of free-throws made by the , celebrate their effort and experience of each participant by encouraging and cheering them saying things like "I love the effort!, "Nice try!" Or "well done!" Once it's over, be sure to pull everyone together and discuss the efforts by citing examples from the game such as "I see how you took your time, Alexis!" How can you help  see that failure is a part of the learning process?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2 min</a:t>
            </a:r>
            <a:endParaRPr/>
          </a:p>
          <a:p>
            <a:pPr indent="0" lvl="0" marL="158750" rtl="0" algn="l">
              <a:lnSpc>
                <a:spcPct val="100000"/>
              </a:lnSpc>
              <a:spcBef>
                <a:spcPts val="0"/>
              </a:spcBef>
              <a:spcAft>
                <a:spcPts val="0"/>
              </a:spcAft>
              <a:buSzPts val="1100"/>
              <a:buNone/>
            </a:pPr>
            <a:r>
              <a:rPr lang="en-US"/>
              <a:t>(0:22 – 0:24)</a:t>
            </a:r>
            <a:endParaRPr/>
          </a:p>
          <a:p>
            <a:pPr indent="0" lvl="0" marL="158750" rtl="0" algn="l">
              <a:lnSpc>
                <a:spcPct val="100000"/>
              </a:lnSpc>
              <a:spcBef>
                <a:spcPts val="0"/>
              </a:spcBef>
              <a:spcAft>
                <a:spcPts val="0"/>
              </a:spcAft>
              <a:buSzPts val="1100"/>
              <a:buFont typeface="Arial"/>
              <a:buNone/>
            </a:pPr>
            <a:r>
              <a:t/>
            </a:r>
            <a:endParaRPr b="1"/>
          </a:p>
          <a:p>
            <a:pPr indent="0" lvl="0" marL="158750" rtl="0" algn="l">
              <a:lnSpc>
                <a:spcPct val="100000"/>
              </a:lnSpc>
              <a:spcBef>
                <a:spcPts val="0"/>
              </a:spcBef>
              <a:spcAft>
                <a:spcPts val="0"/>
              </a:spcAft>
              <a:buSzPts val="1100"/>
              <a:buFont typeface="Arial"/>
              <a:buNone/>
            </a:pPr>
            <a:r>
              <a:rPr b="1" lang="en-US" u="sng"/>
              <a:t>Say</a:t>
            </a:r>
            <a:endParaRPr/>
          </a:p>
          <a:p>
            <a:pPr indent="0" lvl="0" marL="158750" rtl="0" algn="l">
              <a:lnSpc>
                <a:spcPct val="100000"/>
              </a:lnSpc>
              <a:spcBef>
                <a:spcPts val="0"/>
              </a:spcBef>
              <a:spcAft>
                <a:spcPts val="0"/>
              </a:spcAft>
              <a:buSzPts val="1100"/>
              <a:buFont typeface="Arial"/>
              <a:buNone/>
            </a:pPr>
            <a:r>
              <a:rPr lang="en-US"/>
              <a:t>Jot down one key takeaway and share with a partner or small group.</a:t>
            </a:r>
            <a:endParaRPr/>
          </a:p>
          <a:p>
            <a:pPr indent="0" lvl="0" marL="158750" rtl="0" algn="l">
              <a:lnSpc>
                <a:spcPct val="100000"/>
              </a:lnSpc>
              <a:spcBef>
                <a:spcPts val="0"/>
              </a:spcBef>
              <a:spcAft>
                <a:spcPts val="0"/>
              </a:spcAft>
              <a:buSzPts val="1100"/>
              <a:buFont typeface="Arial"/>
              <a:buNone/>
            </a:pPr>
            <a:r>
              <a:t/>
            </a:r>
            <a:endParaRPr b="1"/>
          </a:p>
          <a:p>
            <a:pPr indent="0" lvl="0" marL="158750" rtl="0" algn="l">
              <a:lnSpc>
                <a:spcPct val="100000"/>
              </a:lnSpc>
              <a:spcBef>
                <a:spcPts val="0"/>
              </a:spcBef>
              <a:spcAft>
                <a:spcPts val="0"/>
              </a:spcAft>
              <a:buSzPts val="1100"/>
              <a:buFont typeface="Arial"/>
              <a:buNone/>
            </a:pPr>
            <a:r>
              <a:rPr b="0" i="1" lang="en-US"/>
              <a:t>Debrief questions</a:t>
            </a:r>
            <a:endParaRPr/>
          </a:p>
          <a:p>
            <a:pPr indent="0" lvl="0" marL="158750" rtl="0" algn="l">
              <a:lnSpc>
                <a:spcPct val="100000"/>
              </a:lnSpc>
              <a:spcBef>
                <a:spcPts val="0"/>
              </a:spcBef>
              <a:spcAft>
                <a:spcPts val="0"/>
              </a:spcAft>
              <a:buSzPts val="1100"/>
              <a:buFont typeface="Arial"/>
              <a:buNone/>
            </a:pPr>
            <a:r>
              <a:rPr lang="en-US"/>
              <a:t>“What is one insight or idea from this section that you will apply when working with youth?”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(0:24– 0:25)</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Next, let’s discuss the tips for setting up your physical space that will help you create a safe, organized and engaging environment. Over the next several slides, we’ll cover:</a:t>
            </a:r>
            <a:endParaRPr/>
          </a:p>
          <a:p>
            <a:pPr indent="-298450" lvl="0" marL="457200" rtl="0" algn="l">
              <a:lnSpc>
                <a:spcPct val="100000"/>
              </a:lnSpc>
              <a:spcBef>
                <a:spcPts val="0"/>
              </a:spcBef>
              <a:spcAft>
                <a:spcPts val="0"/>
              </a:spcAft>
              <a:buSzPts val="1100"/>
              <a:buChar char="●"/>
            </a:pPr>
            <a:r>
              <a:rPr lang="en-US"/>
              <a:t>Ensuring clear open spaces</a:t>
            </a:r>
            <a:endParaRPr/>
          </a:p>
          <a:p>
            <a:pPr indent="-298450" lvl="0" marL="457200" rtl="0" algn="l">
              <a:lnSpc>
                <a:spcPct val="100000"/>
              </a:lnSpc>
              <a:spcBef>
                <a:spcPts val="0"/>
              </a:spcBef>
              <a:spcAft>
                <a:spcPts val="0"/>
              </a:spcAft>
              <a:buSzPts val="1100"/>
              <a:buChar char="●"/>
            </a:pPr>
            <a:r>
              <a:rPr lang="en-US"/>
              <a:t>How to create defined activity zones</a:t>
            </a:r>
            <a:endParaRPr/>
          </a:p>
          <a:p>
            <a:pPr indent="-298450" lvl="0" marL="457200" rtl="0" algn="l">
              <a:lnSpc>
                <a:spcPct val="100000"/>
              </a:lnSpc>
              <a:spcBef>
                <a:spcPts val="0"/>
              </a:spcBef>
              <a:spcAft>
                <a:spcPts val="0"/>
              </a:spcAft>
              <a:buSzPts val="1100"/>
              <a:buChar char="●"/>
            </a:pPr>
            <a:r>
              <a:rPr lang="en-US"/>
              <a:t>Ways to provide easy access to materials and</a:t>
            </a:r>
            <a:endParaRPr/>
          </a:p>
          <a:p>
            <a:pPr indent="-298450" lvl="0" marL="457200" rtl="0" algn="l">
              <a:lnSpc>
                <a:spcPct val="100000"/>
              </a:lnSpc>
              <a:spcBef>
                <a:spcPts val="0"/>
              </a:spcBef>
              <a:spcAft>
                <a:spcPts val="0"/>
              </a:spcAft>
              <a:buSzPts val="1100"/>
              <a:buChar char="●"/>
            </a:pPr>
            <a:r>
              <a:rPr lang="en-US"/>
              <a:t>How to adjust your playful learning by age group and ability</a:t>
            </a:r>
            <a:endParaRPr/>
          </a:p>
          <a:p>
            <a:pPr indent="-228600" lvl="0" marL="45720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(0:25 – 0:26)</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Let’s start with the setup of your safe learning spaces. Begin by thoroughly sweeping the area to remove any hazards like rocks, sticks, or other debris that could cause injury. Also, check for unsafe surfaces, such as slippery or uneven ground, and remove any unnecessary items like backpacks or chairs. These actions prevent accidents and ensure a safe play environment.</a:t>
            </a:r>
            <a:endParaRPr b="1" u="sng"/>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2 min</a:t>
            </a:r>
            <a:endParaRPr/>
          </a:p>
          <a:p>
            <a:pPr indent="0" lvl="0" marL="158750" rtl="0" algn="l">
              <a:lnSpc>
                <a:spcPct val="100000"/>
              </a:lnSpc>
              <a:spcBef>
                <a:spcPts val="0"/>
              </a:spcBef>
              <a:spcAft>
                <a:spcPts val="0"/>
              </a:spcAft>
              <a:buSzPts val="1100"/>
              <a:buNone/>
            </a:pPr>
            <a:r>
              <a:rPr lang="en-US"/>
              <a:t>(0:26 – 0:28)</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Defining separate areas for different types of play helps avoid confusion and keeps youth focused. Specific zones for physical games, quiet activities, or group discussions make transitions smoother and reduce the likelihood of chaos. You can easily achieve this with visual markers like colored cones or floor tape to clearly define each zone.</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For instance, designate a ‘quiet play area’ for calmer activities such as board games or puzzles, while reserving a ‘physical activity zone’ for sports and movement-based activities. By clearly marking these areas, participants can understand the expectations for each space.</a:t>
            </a:r>
            <a:endParaRPr/>
          </a:p>
          <a:p>
            <a:pPr indent="0" lvl="0" marL="158750" rtl="0" algn="l">
              <a:lnSpc>
                <a:spcPct val="100000"/>
              </a:lnSpc>
              <a:spcBef>
                <a:spcPts val="0"/>
              </a:spcBef>
              <a:spcAft>
                <a:spcPts val="0"/>
              </a:spcAft>
              <a:buSzPts val="1100"/>
              <a:buNone/>
            </a:pPr>
            <a:r>
              <a:rPr lang="en-US"/>
              <a:t>This approach keeps the atmosphere organized and allows you to manage the flow of energy effectively. For example, transitioning from a high-energy activity to a calmer one becomes more seamless when zones are predefined.</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As you plan activities, consider your space layout and resources. Think about where each activity will take place and how to visually communicate that to the youth. When they arrive at the activity zone, they will already know what to expect, ensuring a smoother and more engaging experience."</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2 min</a:t>
            </a:r>
            <a:endParaRPr/>
          </a:p>
          <a:p>
            <a:pPr indent="0" lvl="0" marL="158750" rtl="0" algn="l">
              <a:lnSpc>
                <a:spcPct val="100000"/>
              </a:lnSpc>
              <a:spcBef>
                <a:spcPts val="0"/>
              </a:spcBef>
              <a:spcAft>
                <a:spcPts val="0"/>
              </a:spcAft>
              <a:buSzPts val="1100"/>
              <a:buNone/>
            </a:pPr>
            <a:r>
              <a:rPr lang="en-US"/>
              <a:t>(0:28 – 0:30)</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b="0" lang="en-US"/>
              <a:t>Now, let’s talk about organizing materials and ensuring all </a:t>
            </a:r>
            <a:r>
              <a:rPr lang="en-US"/>
              <a:t>youth</a:t>
            </a:r>
            <a:r>
              <a:rPr b="0" lang="en-US"/>
              <a:t> can fully participate in your activities. </a:t>
            </a:r>
            <a:r>
              <a:rPr lang="en-US"/>
              <a:t>It’s essential to have all materials—like balls, ropes, or craft supplies—arranged in clearly labeled bins or storage racks near the activity space. This way, youth can access what they need without disrupting the flow of play. Having everything ready to go keeps the momentum and engagement high, avoiding delays that could lead to losing the youths' attention.</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You’ll also want to ensure that youth of all abilities can participate. Some may need the games to be adapted to suit their skill levels or physical abilities. For younger youth, simplifying the rules or shortening the duration works well. For those with cognitive or physical disabilities, adjust the game speed or provide adaptive equipment to ensure full inclusion.</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2 min</a:t>
            </a:r>
            <a:endParaRPr/>
          </a:p>
          <a:p>
            <a:pPr indent="0" lvl="0" marL="158750" rtl="0" algn="l">
              <a:lnSpc>
                <a:spcPct val="100000"/>
              </a:lnSpc>
              <a:spcBef>
                <a:spcPts val="0"/>
              </a:spcBef>
              <a:spcAft>
                <a:spcPts val="0"/>
              </a:spcAft>
              <a:buSzPts val="1100"/>
              <a:buNone/>
            </a:pPr>
            <a:r>
              <a:rPr lang="en-US"/>
              <a:t>(0:30– 0:32)</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When you're running activities, it’s super important to make sure everyone can join in—no matter their age, ability, or experience level. The key to being a great counselor is knowing how to adjust things on the fly to keep it fun and challenging for everyone. That might mean tweaking the rules or making the game easier for some youth so they can still feel like they're part of the action.</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For example, let’s say you’re playing a classic game like tag, but you have younger participants in the mix. You could shrink the boundaries or keep the rules simple, like giving them more time to 'freeze' or tag someone. Or if you’re doing something like a relay race, and you notice the younger ones are struggling, you could shorten their distance or reduce the number of steps they have to complete. It’s all about keeping the energy high but still making sure everyone feels comfortable.</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Now, if you’re working with youths who have cognitive or physical disabilities, you might need to switch things up a bit. Say you're playing soccer, and one of your youth has limited mobility. Instead of excluding them, why not use a bigger, lighter ball or slow down the pace of the game? You could even have them stay in one spot, like as a goalie, so they’re still part of the action without having to run all over the place.</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If a youth has trouble with complex instructions, break it down for them. Instead of throwing all the rules at them at once, give them one thing to focus on. For example, in a scavenger hunt, instead of saying ‘find five things,’ just tell them the first thing to find and work from there. Keep it simple and clear.</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1" name="Google Shape;311;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3 min</a:t>
            </a:r>
            <a:endParaRPr/>
          </a:p>
          <a:p>
            <a:pPr indent="0" lvl="0" marL="158750" rtl="0" algn="l">
              <a:lnSpc>
                <a:spcPct val="100000"/>
              </a:lnSpc>
              <a:spcBef>
                <a:spcPts val="0"/>
              </a:spcBef>
              <a:spcAft>
                <a:spcPts val="0"/>
              </a:spcAft>
              <a:buSzPts val="1100"/>
              <a:buNone/>
            </a:pPr>
            <a:r>
              <a:rPr lang="en-US"/>
              <a:t>(0:32 – 0:35)</a:t>
            </a:r>
            <a:endParaRPr/>
          </a:p>
          <a:p>
            <a:pPr indent="0" lvl="0" marL="158750" rtl="0" algn="l">
              <a:lnSpc>
                <a:spcPct val="100000"/>
              </a:lnSpc>
              <a:spcBef>
                <a:spcPts val="0"/>
              </a:spcBef>
              <a:spcAft>
                <a:spcPts val="0"/>
              </a:spcAft>
              <a:buSzPts val="1100"/>
              <a:buFont typeface="Arial"/>
              <a:buNone/>
            </a:pPr>
            <a:r>
              <a:t/>
            </a:r>
            <a:endParaRPr b="1"/>
          </a:p>
          <a:p>
            <a:pPr indent="0" lvl="0" marL="158750" rtl="0" algn="l">
              <a:lnSpc>
                <a:spcPct val="100000"/>
              </a:lnSpc>
              <a:spcBef>
                <a:spcPts val="0"/>
              </a:spcBef>
              <a:spcAft>
                <a:spcPts val="0"/>
              </a:spcAft>
              <a:buSzPts val="1100"/>
              <a:buFont typeface="Arial"/>
              <a:buNone/>
            </a:pPr>
            <a:r>
              <a:rPr b="1" lang="en-US" u="sng"/>
              <a:t>Say</a:t>
            </a:r>
            <a:endParaRPr/>
          </a:p>
          <a:p>
            <a:pPr indent="0" lvl="0" marL="158750" rtl="0" algn="l">
              <a:lnSpc>
                <a:spcPct val="100000"/>
              </a:lnSpc>
              <a:spcBef>
                <a:spcPts val="0"/>
              </a:spcBef>
              <a:spcAft>
                <a:spcPts val="0"/>
              </a:spcAft>
              <a:buSzPts val="1100"/>
              <a:buFont typeface="Arial"/>
              <a:buNone/>
            </a:pPr>
            <a:r>
              <a:rPr lang="en-US"/>
              <a:t>Jot down one key takeaway and share with a partner or small group.</a:t>
            </a:r>
            <a:endParaRPr/>
          </a:p>
          <a:p>
            <a:pPr indent="0" lvl="0" marL="158750" rtl="0" algn="l">
              <a:lnSpc>
                <a:spcPct val="100000"/>
              </a:lnSpc>
              <a:spcBef>
                <a:spcPts val="0"/>
              </a:spcBef>
              <a:spcAft>
                <a:spcPts val="0"/>
              </a:spcAft>
              <a:buSzPts val="1100"/>
              <a:buFont typeface="Arial"/>
              <a:buNone/>
            </a:pPr>
            <a:r>
              <a:t/>
            </a:r>
            <a:endParaRPr b="1"/>
          </a:p>
          <a:p>
            <a:pPr indent="0" lvl="0" marL="158750" rtl="0" algn="l">
              <a:lnSpc>
                <a:spcPct val="100000"/>
              </a:lnSpc>
              <a:spcBef>
                <a:spcPts val="0"/>
              </a:spcBef>
              <a:spcAft>
                <a:spcPts val="0"/>
              </a:spcAft>
              <a:buSzPts val="1100"/>
              <a:buFont typeface="Arial"/>
              <a:buNone/>
            </a:pPr>
            <a:r>
              <a:rPr b="0" i="1" lang="en-US"/>
              <a:t>Debrief questions</a:t>
            </a:r>
            <a:endParaRPr/>
          </a:p>
          <a:p>
            <a:pPr indent="0" lvl="0" marL="158750" rtl="0" algn="l">
              <a:lnSpc>
                <a:spcPct val="100000"/>
              </a:lnSpc>
              <a:spcBef>
                <a:spcPts val="0"/>
              </a:spcBef>
              <a:spcAft>
                <a:spcPts val="0"/>
              </a:spcAft>
              <a:buSzPts val="1100"/>
              <a:buFont typeface="Arial"/>
              <a:buNone/>
            </a:pPr>
            <a:r>
              <a:rPr lang="en-US"/>
              <a:t>“What is one insight or idea from this section that you will apply when working with youth?”</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2 min</a:t>
            </a:r>
            <a:endParaRPr/>
          </a:p>
          <a:p>
            <a:pPr indent="0" lvl="0" marL="158750" rtl="0" algn="l">
              <a:lnSpc>
                <a:spcPct val="100000"/>
              </a:lnSpc>
              <a:spcBef>
                <a:spcPts val="0"/>
              </a:spcBef>
              <a:spcAft>
                <a:spcPts val="0"/>
              </a:spcAft>
              <a:buSzPts val="1100"/>
              <a:buNone/>
            </a:pPr>
            <a:r>
              <a:rPr lang="en-US"/>
              <a:t>(0:35 – 0:37)</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b="1" u="none"/>
          </a:p>
          <a:p>
            <a:pPr indent="0" lvl="0" marL="158750" rtl="0" algn="l">
              <a:lnSpc>
                <a:spcPct val="100000"/>
              </a:lnSpc>
              <a:spcBef>
                <a:spcPts val="0"/>
              </a:spcBef>
              <a:spcAft>
                <a:spcPts val="0"/>
              </a:spcAft>
              <a:buSzPts val="1100"/>
              <a:buNone/>
            </a:pPr>
            <a:r>
              <a:rPr lang="en-US"/>
              <a:t>Now that we've talked about how to set up the physical space to create a great environment for learning through play, let’s dive into how you can facilitate those activities in a way that keeps youth engaged and helps them grow. As a reminder, one of the most important things to keep in mind is the developmental age of the youth you're working with. You want to involve them and make sure they stay engaged throughout the activity.</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Encouragement and positive reinforcement go a long way here. Your energy sets the tone. If you’re excited and positive, your youth will feel that too. Simple things like complimenting a youth when they’re mastering a new skill or showing good teamwork can build their confidence. For example, if you see someone who normally sits out finally joining a game, point it out: ‘I love how you jumped in and helped your team just now! That was awesome teamwork.’ Don’t just praise the end result—highlight their effort and progress, even if they don’t win the game. This helps them focus on improvement and keeps them motivated.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(0:37 – 0:38)</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b="1" u="none"/>
          </a:p>
          <a:p>
            <a:pPr indent="0" lvl="0" marL="158750" rtl="0" algn="l">
              <a:lnSpc>
                <a:spcPct val="100000"/>
              </a:lnSpc>
              <a:spcBef>
                <a:spcPts val="0"/>
              </a:spcBef>
              <a:spcAft>
                <a:spcPts val="0"/>
              </a:spcAft>
              <a:buSzPts val="1100"/>
              <a:buNone/>
            </a:pPr>
            <a:r>
              <a:rPr lang="en-US"/>
              <a:t>Another powerful tool is active listening. Really pay attention to what your participants are saying, not just with words but also through their body language. If you notice a youth looking upset or quiet, take a moment to check in. Something as simple as, ‘Hey, I noticed you seem a bit quiet today. Want to talk about it?’ can show them that you care. This helps build trust and makes them feel valued. Sometimes, just knowing someone is listening can turn their day around. It also gives you a chance to adjust activities to fit their needs if something's off.</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7ec7a7669e_1_8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 name="Google Shape;62;g27ec7a7669e_1_8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(0:01 – 0:02)</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Over the next 90 minutes, we’re going to go deeper into what playful learning is all about. Participants will learn how to create a safe and inclusive environment, learn about effective facilitation techniques and finally, learn how to lead a debriefing activity.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4" name="Google Shape;344;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(0:38 – 0:39)</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b="1" u="none"/>
          </a:p>
          <a:p>
            <a:pPr indent="0" lvl="0" marL="158750" rtl="0" algn="l">
              <a:lnSpc>
                <a:spcPct val="100000"/>
              </a:lnSpc>
              <a:spcBef>
                <a:spcPts val="0"/>
              </a:spcBef>
              <a:spcAft>
                <a:spcPts val="0"/>
              </a:spcAft>
              <a:buSzPts val="1100"/>
              <a:buNone/>
            </a:pPr>
            <a:r>
              <a:rPr lang="en-US"/>
              <a:t>Handling conflicts is also a big part of facilitation as a camp counselor. If you notice two participants arguing over a game, it’s important not to ignore it. Step in calmly and help them work through it. You could say, ‘I can see you're both frustrated. Let’s talk about what’s going on.’ Let them express how they’re feeling, then help guide them to a solution, like taking turns or creating a new rule that works for both. Stay calm, stay neutral, and keep the situation under control. This way, you’re helping them learn important life skills like communication and problem-solving while keeping the vibe positive for everyone.</a:t>
            </a:r>
            <a:endParaRPr b="0" u="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5" name="Google Shape;35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(0:39 – 0:40)</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b="1" u="none"/>
          </a:p>
          <a:p>
            <a:pPr indent="0" lvl="0" marL="158750" rtl="0" algn="l">
              <a:lnSpc>
                <a:spcPct val="100000"/>
              </a:lnSpc>
              <a:spcBef>
                <a:spcPts val="0"/>
              </a:spcBef>
              <a:spcAft>
                <a:spcPts val="0"/>
              </a:spcAft>
              <a:buSzPts val="1100"/>
              <a:buNone/>
            </a:pPr>
            <a:r>
              <a:rPr lang="en-US"/>
              <a:t>As camp counselors, your actions speak louder than words. participants look to you as a role model. Whether it’s fully participating in an activity, following rules, or simply showing respect to others, your behavior sets the tone. If they see you fully engaged, they’ll likely follow your lead. Make sure to demonstrate teamwork, kindness, and active participation, because it encourages them to do the same. When they see you enjoying and embracing the activity, it motivates them to jump in too.</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(0:40 – 0:41)</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b="1" u="none"/>
          </a:p>
          <a:p>
            <a:pPr indent="0" lvl="0" marL="158750" rtl="0" algn="l">
              <a:lnSpc>
                <a:spcPct val="100000"/>
              </a:lnSpc>
              <a:spcBef>
                <a:spcPts val="0"/>
              </a:spcBef>
              <a:spcAft>
                <a:spcPts val="0"/>
              </a:spcAft>
              <a:buSzPts val="1100"/>
              <a:buNone/>
            </a:pPr>
            <a:r>
              <a:rPr lang="en-US"/>
              <a:t>It’s really important to make sure everyone understands the activity before it begins. This means providing clear, step-by-step instructions that are easy to follow. If the instructions are complicated, youth might feel confused or overwhelmed, so keep it simple. Always explain the rules and the goal of the activity, and ask if anyone has questions before starting. If you feel it’s necessary, model the behavior for the activity as noted in the previous slide.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(0:41 – 0:42)</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b="1" u="none"/>
          </a:p>
          <a:p>
            <a:pPr indent="0" lvl="0" marL="158750" rtl="0" algn="l">
              <a:lnSpc>
                <a:spcPct val="100000"/>
              </a:lnSpc>
              <a:spcBef>
                <a:spcPts val="0"/>
              </a:spcBef>
              <a:spcAft>
                <a:spcPts val="0"/>
              </a:spcAft>
              <a:buSzPts val="1100"/>
              <a:buNone/>
            </a:pPr>
            <a:r>
              <a:rPr lang="en-US"/>
              <a:t>A great way to build confidence in youth is by giving them leadership roles. Whether it’s leading a game, facilitating a group discussion, or being the team captain, rotating these roles helps develop their leadership skills. It’s also a great way to engage those who may be shy or less involved. Let youth take responsibility for certain parts of the activity—it builds confidence, teamwork, and a sense of ownership. Plus, it helps them build relationships with their peers.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(0:42 – 0:43)</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b="1" u="none"/>
          </a:p>
          <a:p>
            <a:pPr indent="0" lvl="0" marL="158750" rtl="0" algn="l">
              <a:lnSpc>
                <a:spcPct val="100000"/>
              </a:lnSpc>
              <a:spcBef>
                <a:spcPts val="0"/>
              </a:spcBef>
              <a:spcAft>
                <a:spcPts val="0"/>
              </a:spcAft>
              <a:buSzPts val="1100"/>
              <a:buNone/>
            </a:pPr>
            <a:r>
              <a:rPr lang="en-US"/>
              <a:t>Nonverbal cues are a subtle but powerful way to manage youth and keep them engaged. Simple gestures like a thumbs-up can encourage and show approval, while raising your hand can signal that it’s time to quiet down or pay attention. Making eye contact with a youth who seems distracted can bring them back into the activity without interrupting the flow. A smile or nod can be just as effective as verbal praise, especially when you're trying to keep the energy light and positive.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(0:43 – 0:44)</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b="1"/>
          </a:p>
          <a:p>
            <a:pPr indent="0" lvl="0" marL="158750" rtl="0" algn="l">
              <a:lnSpc>
                <a:spcPct val="100000"/>
              </a:lnSpc>
              <a:spcBef>
                <a:spcPts val="0"/>
              </a:spcBef>
              <a:spcAft>
                <a:spcPts val="0"/>
              </a:spcAft>
              <a:buSzPts val="1100"/>
              <a:buNone/>
            </a:pPr>
            <a:r>
              <a:rPr lang="en-US"/>
              <a:t>Gamification uses game-like elements to make non-game activities more engaging and fun. In your program, this can include adding points, badges, and challenges to boost youth participation on the boards, screens or as handout trinkets. </a:t>
            </a:r>
            <a:endParaRPr b="1"/>
          </a:p>
          <a:p>
            <a:pPr indent="0" lvl="0" marL="15875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None/>
            </a:pPr>
            <a:r>
              <a:rPr lang="en-US"/>
              <a:t>Why use gamification? It increases engagement by making tasks feel like games, motivates  participants with rewards, and encourages social</a:t>
            </a:r>
            <a:endParaRPr/>
          </a:p>
          <a:p>
            <a:pPr indent="-298450" lvl="0" marL="457200" rtl="0" algn="l">
              <a:lnSpc>
                <a:spcPct val="100000"/>
              </a:lnSpc>
              <a:spcBef>
                <a:spcPts val="0"/>
              </a:spcBef>
              <a:spcAft>
                <a:spcPts val="0"/>
              </a:spcAft>
              <a:buSzPts val="1100"/>
              <a:buNone/>
            </a:pPr>
            <a:r>
              <a:rPr lang="en-US"/>
              <a:t>interaction. For example, a simple leaderboard or point system can motivate participants to complete tasks or cooperate with each other, which can foster</a:t>
            </a:r>
            <a:endParaRPr/>
          </a:p>
          <a:p>
            <a:pPr indent="-298450" lvl="0" marL="457200" rtl="0" algn="l">
              <a:lnSpc>
                <a:spcPct val="100000"/>
              </a:lnSpc>
              <a:spcBef>
                <a:spcPts val="0"/>
              </a:spcBef>
              <a:spcAft>
                <a:spcPts val="0"/>
              </a:spcAft>
              <a:buSzPts val="1100"/>
              <a:buNone/>
            </a:pPr>
            <a:r>
              <a:rPr lang="en-US"/>
              <a:t>teamwork.</a:t>
            </a:r>
            <a:endParaRPr/>
          </a:p>
          <a:p>
            <a:pPr indent="-298450" lvl="0" marL="457200" rtl="0" algn="l">
              <a:lnSpc>
                <a:spcPct val="100000"/>
              </a:lnSpc>
              <a:spcBef>
                <a:spcPts val="0"/>
              </a:spcBef>
              <a:spcAft>
                <a:spcPts val="0"/>
              </a:spcAft>
              <a:buSzPts val="1100"/>
              <a:buNone/>
            </a:pPr>
            <a:r>
              <a:rPr lang="en-US"/>
              <a:t>Here are some key elements to include when making learning fun through gamification:</a:t>
            </a:r>
            <a:endParaRPr/>
          </a:p>
          <a:p>
            <a:pPr indent="-171450" lvl="0" marL="171450" rtl="0" algn="l">
              <a:lnSpc>
                <a:spcPct val="100000"/>
              </a:lnSpc>
              <a:spcBef>
                <a:spcPts val="0"/>
              </a:spcBef>
              <a:spcAft>
                <a:spcPts val="0"/>
              </a:spcAft>
              <a:buSzPts val="1100"/>
              <a:buChar char="●"/>
            </a:pPr>
            <a:r>
              <a:rPr lang="en-US"/>
              <a:t>Points or badges for achievements,</a:t>
            </a:r>
            <a:endParaRPr/>
          </a:p>
          <a:p>
            <a:pPr indent="-171450" lvl="0" marL="171450" rtl="0" algn="l">
              <a:lnSpc>
                <a:spcPct val="100000"/>
              </a:lnSpc>
              <a:spcBef>
                <a:spcPts val="0"/>
              </a:spcBef>
              <a:spcAft>
                <a:spcPts val="0"/>
              </a:spcAft>
              <a:buSzPts val="1100"/>
              <a:buChar char="●"/>
            </a:pPr>
            <a:r>
              <a:rPr lang="en-US"/>
              <a:t>Leaderboards for friendly competition,</a:t>
            </a:r>
            <a:endParaRPr/>
          </a:p>
          <a:p>
            <a:pPr indent="-171450" lvl="0" marL="171450" rtl="0" algn="l">
              <a:lnSpc>
                <a:spcPct val="100000"/>
              </a:lnSpc>
              <a:spcBef>
                <a:spcPts val="0"/>
              </a:spcBef>
              <a:spcAft>
                <a:spcPts val="0"/>
              </a:spcAft>
              <a:buSzPts val="1100"/>
              <a:buChar char="●"/>
            </a:pPr>
            <a:r>
              <a:rPr lang="en-US"/>
              <a:t>Structured challenges that get progressively harder, and</a:t>
            </a:r>
            <a:endParaRPr/>
          </a:p>
          <a:p>
            <a:pPr indent="-171450" lvl="0" marL="171450" rtl="0" algn="l">
              <a:lnSpc>
                <a:spcPct val="100000"/>
              </a:lnSpc>
              <a:spcBef>
                <a:spcPts val="0"/>
              </a:spcBef>
              <a:spcAft>
                <a:spcPts val="0"/>
              </a:spcAft>
              <a:buSzPts val="1100"/>
              <a:buChar char="●"/>
            </a:pPr>
            <a:r>
              <a:rPr lang="en-US"/>
              <a:t>Rewards for collaboration and effort.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3 min</a:t>
            </a:r>
            <a:endParaRPr/>
          </a:p>
          <a:p>
            <a:pPr indent="0" lvl="0" marL="158750" rtl="0" algn="l">
              <a:lnSpc>
                <a:spcPct val="100000"/>
              </a:lnSpc>
              <a:spcBef>
                <a:spcPts val="0"/>
              </a:spcBef>
              <a:spcAft>
                <a:spcPts val="0"/>
              </a:spcAft>
              <a:buSzPts val="1100"/>
              <a:buNone/>
            </a:pPr>
            <a:r>
              <a:rPr lang="en-US"/>
              <a:t>(0:44 – 0:47)</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Font typeface="Arial"/>
              <a:buNone/>
            </a:pPr>
            <a:r>
              <a:rPr b="1" lang="en-US" u="sng"/>
              <a:t>Say</a:t>
            </a:r>
            <a:endParaRPr/>
          </a:p>
          <a:p>
            <a:pPr indent="0" lvl="0" marL="158750" rtl="0" algn="l">
              <a:lnSpc>
                <a:spcPct val="100000"/>
              </a:lnSpc>
              <a:spcBef>
                <a:spcPts val="0"/>
              </a:spcBef>
              <a:spcAft>
                <a:spcPts val="0"/>
              </a:spcAft>
              <a:buSzPts val="1100"/>
              <a:buNone/>
            </a:pPr>
            <a:r>
              <a:rPr lang="en-US"/>
              <a:t>Another effective and powerful facilitation technique is </a:t>
            </a:r>
            <a:r>
              <a:rPr b="0" lang="en-US"/>
              <a:t>storytelling</a:t>
            </a:r>
            <a:r>
              <a:rPr lang="en-US"/>
              <a:t>, which brings abstract ideas to life through real-world examples. Storytelling creates a personal connection between the counselor and the youth, making learning feel more relevant and memorable. As camp counselors, you have the opportunity to use your own experiences or those of your youth</a:t>
            </a:r>
            <a:r>
              <a:rPr b="0" lang="en-US"/>
              <a:t> to illustrate the importance of playful learning.</a:t>
            </a:r>
            <a:endParaRPr/>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0" lang="en-US"/>
              <a:t>For example:</a:t>
            </a:r>
            <a:endParaRPr/>
          </a:p>
          <a:p>
            <a:pPr indent="0" lvl="0" marL="158750" rtl="0" algn="l">
              <a:lnSpc>
                <a:spcPct val="100000"/>
              </a:lnSpc>
              <a:spcBef>
                <a:spcPts val="0"/>
              </a:spcBef>
              <a:spcAft>
                <a:spcPts val="0"/>
              </a:spcAft>
              <a:buSzPts val="1100"/>
              <a:buFont typeface="Arial"/>
              <a:buNone/>
            </a:pPr>
            <a:r>
              <a:rPr b="0" lang="en-US"/>
              <a:t>Use a personal story to reflect on a specific time you saw a youth learn through play. This could be something as simple as a youth discovering how to work as a team during a group game or finding their confidence through a playful activity. You may say something like, “I remember a time when a shy youth, who rarely participated in group activities, was finally drawn out of their shell during a game of cooperative tag. Through play, they realized they could lead the group to victory by using their observation skills rather than speed. That moment of connection helped build their self-esteem, which carried over </a:t>
            </a:r>
            <a:r>
              <a:rPr lang="en-US"/>
              <a:t>to other activities for the rest of camp.”</a:t>
            </a:r>
            <a:endParaRPr/>
          </a:p>
          <a:p>
            <a:pPr indent="0" lvl="0" marL="158750" rtl="0" algn="l">
              <a:lnSpc>
                <a:spcPct val="100000"/>
              </a:lnSpc>
              <a:spcBef>
                <a:spcPts val="0"/>
              </a:spcBef>
              <a:spcAft>
                <a:spcPts val="0"/>
              </a:spcAft>
              <a:buSzPts val="1100"/>
              <a:buFont typeface="Arial"/>
              <a:buNone/>
            </a:pPr>
            <a:r>
              <a:t/>
            </a:r>
            <a:endParaRPr/>
          </a:p>
          <a:p>
            <a:pPr indent="0" lvl="0" marL="158750" rtl="0" algn="l">
              <a:lnSpc>
                <a:spcPct val="100000"/>
              </a:lnSpc>
              <a:spcBef>
                <a:spcPts val="0"/>
              </a:spcBef>
              <a:spcAft>
                <a:spcPts val="0"/>
              </a:spcAft>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3 min</a:t>
            </a:r>
            <a:endParaRPr/>
          </a:p>
          <a:p>
            <a:pPr indent="0" lvl="0" marL="158750" rtl="0" algn="l">
              <a:lnSpc>
                <a:spcPct val="100000"/>
              </a:lnSpc>
              <a:spcBef>
                <a:spcPts val="0"/>
              </a:spcBef>
              <a:spcAft>
                <a:spcPts val="0"/>
              </a:spcAft>
              <a:buSzPts val="1100"/>
              <a:buNone/>
            </a:pPr>
            <a:r>
              <a:rPr lang="en-US"/>
              <a:t>(0:47 – 0:50)</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Font typeface="Arial"/>
              <a:buNone/>
            </a:pPr>
            <a:r>
              <a:rPr b="1" lang="en-US" u="sng"/>
              <a:t>Say</a:t>
            </a:r>
            <a:endParaRPr b="1" u="none"/>
          </a:p>
          <a:p>
            <a:pPr indent="0" lvl="0" marL="158750" rtl="0" algn="l">
              <a:lnSpc>
                <a:spcPct val="100000"/>
              </a:lnSpc>
              <a:spcBef>
                <a:spcPts val="0"/>
              </a:spcBef>
              <a:spcAft>
                <a:spcPts val="0"/>
              </a:spcAft>
              <a:buSzPts val="1100"/>
              <a:buNone/>
            </a:pPr>
            <a:r>
              <a:rPr lang="en-US"/>
              <a:t>When facilitating activities for youth of different ages, it’s important to remember that not all play is created equal. What works for a group of 6-year-olds will likely not engage a group older . Tailoring activities to the developmental stages and interests of different age groups ensures that all youth are challenged, engaged, and learning through play. Younger participants, particularly those between 6-8 years old, often need more structured play to feel comfortable. They are still learning the basics of social interaction and often benefit from activities that focus on taking turns, sharing, and cooperation. </a:t>
            </a:r>
            <a:endParaRPr/>
          </a:p>
          <a:p>
            <a:pPr indent="0" lvl="0" marL="158750" rtl="0" algn="l">
              <a:lnSpc>
                <a:spcPct val="100000"/>
              </a:lnSpc>
              <a:spcBef>
                <a:spcPts val="0"/>
              </a:spcBef>
              <a:spcAft>
                <a:spcPts val="0"/>
              </a:spcAft>
              <a:buSzPts val="1100"/>
              <a:buNone/>
            </a:pPr>
            <a:r>
              <a:rPr lang="en-US"/>
              <a:t>For this age group, games that are simple, interactive, and imaginative tend to work best.</a:t>
            </a:r>
            <a:endParaRPr/>
          </a:p>
          <a:p>
            <a:pPr indent="0" lvl="0" marL="158750" rtl="0" algn="l">
              <a:lnSpc>
                <a:spcPct val="100000"/>
              </a:lnSpc>
              <a:spcBef>
                <a:spcPts val="0"/>
              </a:spcBef>
              <a:spcAft>
                <a:spcPts val="0"/>
              </a:spcAft>
              <a:buSzPts val="1100"/>
              <a:buNone/>
            </a:pPr>
            <a:r>
              <a:rPr lang="en-US"/>
              <a:t>Think about a game like Simon Says, it’s structured, easy to follow, and helps younger youths practice listening and responding to instructions while having fun. But for older youths, this game might feel too simplistic or juvenile.</a:t>
            </a:r>
            <a:endParaRPr/>
          </a:p>
          <a:p>
            <a:pPr indent="0" lvl="0" marL="158750" rtl="0" algn="l">
              <a:lnSpc>
                <a:spcPct val="100000"/>
              </a:lnSpc>
              <a:spcBef>
                <a:spcPts val="0"/>
              </a:spcBef>
              <a:spcAft>
                <a:spcPts val="0"/>
              </a:spcAft>
              <a:buSzPts val="1100"/>
              <a:buFont typeface="Arial"/>
              <a:buNone/>
            </a:pPr>
            <a:r>
              <a:t/>
            </a:r>
            <a:endParaRPr/>
          </a:p>
          <a:p>
            <a:pPr indent="0" lvl="0" marL="158750" rtl="0" algn="l">
              <a:lnSpc>
                <a:spcPct val="100000"/>
              </a:lnSpc>
              <a:spcBef>
                <a:spcPts val="0"/>
              </a:spcBef>
              <a:spcAft>
                <a:spcPts val="0"/>
              </a:spcAft>
              <a:buSzPts val="1100"/>
              <a:buFont typeface="Arial"/>
              <a:buNone/>
            </a:pPr>
            <a:r>
              <a:rPr lang="en-US"/>
              <a:t>As youth get older (ages 10-14), they typically enjoy more complex, competitive, or strategy-based games. These games can allow them to test their critical thinking and problem-solving skills. Older youth also tend to appreciate activities that let them take on leadership roles or create their own rules, giving them a sense of agency and independence. You could introduce a game like Capture the Flag, where they not only need to use physical skills but also work as a team to come up with a strategy. This taps into their need for competition and teamwork, while still being a fun and active game.”</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In cases where you have a mixed group of youth, the challenge is finding ways to balance the skill levels without alienating any age group. If you’re leading a scavenger hunt, younger participants can search for clues, while older participants can take on the role of team leaders or clue creators. This way, everyone is engaged at their own level, but they’re still working together toward a common goal.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3 min</a:t>
            </a:r>
            <a:endParaRPr/>
          </a:p>
          <a:p>
            <a:pPr indent="0" lvl="0" marL="158750" rtl="0" algn="l">
              <a:lnSpc>
                <a:spcPct val="100000"/>
              </a:lnSpc>
              <a:spcBef>
                <a:spcPts val="0"/>
              </a:spcBef>
              <a:spcAft>
                <a:spcPts val="0"/>
              </a:spcAft>
              <a:buSzPts val="1100"/>
              <a:buNone/>
            </a:pPr>
            <a:r>
              <a:rPr lang="en-US"/>
              <a:t>(0:50 – 0:53)</a:t>
            </a:r>
            <a:endParaRPr/>
          </a:p>
          <a:p>
            <a:pPr indent="0" lvl="0" marL="158750" rtl="0" algn="l">
              <a:lnSpc>
                <a:spcPct val="100000"/>
              </a:lnSpc>
              <a:spcBef>
                <a:spcPts val="0"/>
              </a:spcBef>
              <a:spcAft>
                <a:spcPts val="0"/>
              </a:spcAft>
              <a:buSzPts val="1100"/>
              <a:buFont typeface="Arial"/>
              <a:buNone/>
            </a:pPr>
            <a:r>
              <a:t/>
            </a:r>
            <a:endParaRPr b="1"/>
          </a:p>
          <a:p>
            <a:pPr indent="0" lvl="0" marL="158750" rtl="0" algn="l">
              <a:lnSpc>
                <a:spcPct val="100000"/>
              </a:lnSpc>
              <a:spcBef>
                <a:spcPts val="0"/>
              </a:spcBef>
              <a:spcAft>
                <a:spcPts val="0"/>
              </a:spcAft>
              <a:buSzPts val="1100"/>
              <a:buFont typeface="Arial"/>
              <a:buNone/>
            </a:pPr>
            <a:r>
              <a:rPr b="1" lang="en-US" u="sng"/>
              <a:t>Say</a:t>
            </a:r>
            <a:endParaRPr/>
          </a:p>
          <a:p>
            <a:pPr indent="0" lvl="0" marL="158750" rtl="0" algn="l">
              <a:lnSpc>
                <a:spcPct val="100000"/>
              </a:lnSpc>
              <a:spcBef>
                <a:spcPts val="0"/>
              </a:spcBef>
              <a:spcAft>
                <a:spcPts val="0"/>
              </a:spcAft>
              <a:buSzPts val="1100"/>
              <a:buFont typeface="Arial"/>
              <a:buNone/>
            </a:pPr>
            <a:r>
              <a:rPr lang="en-US"/>
              <a:t>Jot down one key takeaway and share with a partner or small group.</a:t>
            </a:r>
            <a:endParaRPr/>
          </a:p>
          <a:p>
            <a:pPr indent="0" lvl="0" marL="158750" rtl="0" algn="l">
              <a:lnSpc>
                <a:spcPct val="100000"/>
              </a:lnSpc>
              <a:spcBef>
                <a:spcPts val="0"/>
              </a:spcBef>
              <a:spcAft>
                <a:spcPts val="0"/>
              </a:spcAft>
              <a:buSzPts val="1100"/>
              <a:buFont typeface="Arial"/>
              <a:buNone/>
            </a:pPr>
            <a:r>
              <a:t/>
            </a:r>
            <a:endParaRPr b="1"/>
          </a:p>
          <a:p>
            <a:pPr indent="0" lvl="0" marL="158750" rtl="0" algn="l">
              <a:lnSpc>
                <a:spcPct val="100000"/>
              </a:lnSpc>
              <a:spcBef>
                <a:spcPts val="0"/>
              </a:spcBef>
              <a:spcAft>
                <a:spcPts val="0"/>
              </a:spcAft>
              <a:buSzPts val="1100"/>
              <a:buFont typeface="Arial"/>
              <a:buNone/>
            </a:pPr>
            <a:r>
              <a:rPr b="0" i="1" lang="en-US"/>
              <a:t>Debrief questions</a:t>
            </a:r>
            <a:endParaRPr/>
          </a:p>
          <a:p>
            <a:pPr indent="0" lvl="0" marL="158750" rtl="0" algn="l">
              <a:lnSpc>
                <a:spcPct val="100000"/>
              </a:lnSpc>
              <a:spcBef>
                <a:spcPts val="0"/>
              </a:spcBef>
              <a:spcAft>
                <a:spcPts val="0"/>
              </a:spcAft>
              <a:buSzPts val="1100"/>
              <a:buFont typeface="Arial"/>
              <a:buNone/>
            </a:pPr>
            <a:r>
              <a:rPr lang="en-US"/>
              <a:t>“What is one insight or idea from this section that you will apply when working with youth?”</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8" name="Google Shape;44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0" lang="en-US"/>
              <a:t>2 min</a:t>
            </a:r>
            <a:endParaRPr/>
          </a:p>
          <a:p>
            <a:pPr indent="0" lvl="0" marL="158750" rtl="0" algn="l">
              <a:lnSpc>
                <a:spcPct val="100000"/>
              </a:lnSpc>
              <a:spcBef>
                <a:spcPts val="0"/>
              </a:spcBef>
              <a:spcAft>
                <a:spcPts val="0"/>
              </a:spcAft>
              <a:buSzPts val="1100"/>
              <a:buNone/>
            </a:pPr>
            <a:r>
              <a:rPr b="0" lang="en-US"/>
              <a:t>(</a:t>
            </a:r>
            <a:r>
              <a:rPr lang="en-US"/>
              <a:t>0:53-0:55</a:t>
            </a:r>
            <a:r>
              <a:rPr b="0" lang="en-US"/>
              <a:t>)</a:t>
            </a:r>
            <a:endParaRPr/>
          </a:p>
          <a:p>
            <a:pPr indent="0" lvl="0" marL="15875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None/>
            </a:pPr>
            <a:r>
              <a:rPr b="1" lang="en-US"/>
              <a:t>Say</a:t>
            </a:r>
            <a:endParaRPr/>
          </a:p>
          <a:p>
            <a:pPr indent="0" lvl="0" marL="158750" rtl="0" algn="l">
              <a:lnSpc>
                <a:spcPct val="100000"/>
              </a:lnSpc>
              <a:spcBef>
                <a:spcPts val="0"/>
              </a:spcBef>
              <a:spcAft>
                <a:spcPts val="0"/>
              </a:spcAft>
              <a:buSzPts val="1100"/>
              <a:buNone/>
            </a:pPr>
            <a:r>
              <a:rPr b="0" lang="en-US"/>
              <a:t>Now that we’ve covered setting up activities, let’s move on to debriefing. Debriefing is the time after an activity where you reflect on what happened, discuss what went well, and talk about what could </a:t>
            </a:r>
            <a:r>
              <a:rPr lang="en-US"/>
              <a:t>be improved. It’s an important step to help youth process their experiences, learn from them, and build stronger connections with each other. For example, after a group game, you might ask the youth, </a:t>
            </a:r>
            <a:r>
              <a:rPr i="1" lang="en-US"/>
              <a:t>“</a:t>
            </a:r>
            <a:r>
              <a:rPr i="0" lang="en-US"/>
              <a:t>What did you enjoy most about the game? What was challenging?” This</a:t>
            </a:r>
            <a:r>
              <a:rPr lang="en-US"/>
              <a:t> gets them thinking about their participation and helps them share feedback.</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Another example is using a “Rose, Thorn, and Bud” approach. Ask each youth to share one positive thing (rose), one challenge (thorn), and one thing they’re looking forward to (bud). This activity is simple, fun, and helps build group communication while encouraging reflection.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5 mins</a:t>
            </a:r>
            <a:endParaRPr/>
          </a:p>
          <a:p>
            <a:pPr indent="0" lvl="0" marL="158750" rtl="0" algn="l">
              <a:lnSpc>
                <a:spcPct val="100000"/>
              </a:lnSpc>
              <a:spcBef>
                <a:spcPts val="0"/>
              </a:spcBef>
              <a:spcAft>
                <a:spcPts val="0"/>
              </a:spcAft>
              <a:buSzPts val="1100"/>
              <a:buNone/>
            </a:pPr>
            <a:r>
              <a:rPr lang="en-US"/>
              <a:t>(0:02 – 0:07)</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 </a:t>
            </a:r>
            <a:endParaRPr/>
          </a:p>
          <a:p>
            <a:pPr indent="0" lvl="0" marL="158750" rtl="0" algn="l">
              <a:lnSpc>
                <a:spcPct val="100000"/>
              </a:lnSpc>
              <a:spcBef>
                <a:spcPts val="0"/>
              </a:spcBef>
              <a:spcAft>
                <a:spcPts val="0"/>
              </a:spcAft>
              <a:buSzPts val="1100"/>
              <a:buNone/>
            </a:pPr>
            <a:r>
              <a:rPr lang="en-US"/>
              <a:t>Before we get started, we welcome you to tap into your own imagination to think about play! </a:t>
            </a:r>
            <a:endParaRPr/>
          </a:p>
          <a:p>
            <a:pPr indent="0" lvl="0" marL="158750" rtl="0" algn="l">
              <a:lnSpc>
                <a:spcPct val="100000"/>
              </a:lnSpc>
              <a:spcBef>
                <a:spcPts val="0"/>
              </a:spcBef>
              <a:spcAft>
                <a:spcPts val="0"/>
              </a:spcAft>
              <a:buSzPts val="1100"/>
              <a:buNone/>
            </a:pPr>
            <a:r>
              <a:t/>
            </a:r>
            <a:endParaRPr i="1"/>
          </a:p>
          <a:p>
            <a:pPr indent="0" lvl="0" marL="158750" rtl="0" algn="l">
              <a:lnSpc>
                <a:spcPct val="100000"/>
              </a:lnSpc>
              <a:spcBef>
                <a:spcPts val="0"/>
              </a:spcBef>
              <a:spcAft>
                <a:spcPts val="0"/>
              </a:spcAft>
              <a:buSzPts val="1100"/>
              <a:buNone/>
            </a:pPr>
            <a:r>
              <a:rPr i="1" lang="en-US"/>
              <a:t>Read prompt then give instructions:</a:t>
            </a:r>
            <a:endParaRPr/>
          </a:p>
          <a:p>
            <a:pPr indent="0" lvl="0" marL="158750" rtl="0" algn="l">
              <a:lnSpc>
                <a:spcPct val="100000"/>
              </a:lnSpc>
              <a:spcBef>
                <a:spcPts val="0"/>
              </a:spcBef>
              <a:spcAft>
                <a:spcPts val="0"/>
              </a:spcAft>
              <a:buSzPts val="1100"/>
              <a:buNone/>
            </a:pPr>
            <a:r>
              <a:t/>
            </a:r>
            <a:endParaRPr i="1"/>
          </a:p>
          <a:p>
            <a:pPr indent="0" lvl="0" marL="158750" rtl="0" algn="l">
              <a:lnSpc>
                <a:spcPct val="100000"/>
              </a:lnSpc>
              <a:spcBef>
                <a:spcPts val="0"/>
              </a:spcBef>
              <a:spcAft>
                <a:spcPts val="0"/>
              </a:spcAft>
              <a:buSzPts val="1100"/>
              <a:buNone/>
            </a:pPr>
            <a:r>
              <a:rPr i="0" lang="en-US"/>
              <a:t>Take 3-4 minutes to engage in unguided play with the objects, interacting freely, in a pair or with a group (in-person).  </a:t>
            </a:r>
            <a:endParaRPr/>
          </a:p>
          <a:p>
            <a:pPr indent="0" lvl="0" marL="158750" rtl="0" algn="l">
              <a:lnSpc>
                <a:spcPct val="100000"/>
              </a:lnSpc>
              <a:spcBef>
                <a:spcPts val="0"/>
              </a:spcBef>
              <a:spcAft>
                <a:spcPts val="0"/>
              </a:spcAft>
              <a:buSzPts val="1100"/>
              <a:buNone/>
            </a:pPr>
            <a:r>
              <a:t/>
            </a:r>
            <a:endParaRPr i="0"/>
          </a:p>
          <a:p>
            <a:pPr indent="0" lvl="0" marL="158750" rtl="0" algn="l">
              <a:lnSpc>
                <a:spcPct val="100000"/>
              </a:lnSpc>
              <a:spcBef>
                <a:spcPts val="0"/>
              </a:spcBef>
              <a:spcAft>
                <a:spcPts val="0"/>
              </a:spcAft>
              <a:buSzPts val="1100"/>
              <a:buNone/>
            </a:pPr>
            <a:r>
              <a:rPr i="1" lang="en-US"/>
              <a:t>If virtual, they can play on their own, creatively. </a:t>
            </a:r>
            <a:endParaRPr/>
          </a:p>
          <a:p>
            <a:pPr indent="0" lvl="0" marL="158750" rtl="0" algn="l">
              <a:lnSpc>
                <a:spcPct val="100000"/>
              </a:lnSpc>
              <a:spcBef>
                <a:spcPts val="0"/>
              </a:spcBef>
              <a:spcAft>
                <a:spcPts val="0"/>
              </a:spcAft>
              <a:buSzPts val="1100"/>
              <a:buNone/>
            </a:pPr>
            <a:r>
              <a:t/>
            </a:r>
            <a:endParaRPr i="1"/>
          </a:p>
          <a:p>
            <a:pPr indent="0" lvl="0" marL="158750" rtl="0" algn="l">
              <a:lnSpc>
                <a:spcPct val="100000"/>
              </a:lnSpc>
              <a:spcBef>
                <a:spcPts val="0"/>
              </a:spcBef>
              <a:spcAft>
                <a:spcPts val="0"/>
              </a:spcAft>
              <a:buSzPts val="1100"/>
              <a:buNone/>
            </a:pPr>
            <a:r>
              <a:rPr i="1" lang="en-US"/>
              <a:t>Facilitator share a few ideas on what kind of game and how they would play a game using a pen.</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b="1" u="sng"/>
          </a:p>
          <a:p>
            <a:pPr indent="0" lvl="0" marL="158750" rtl="0" algn="l">
              <a:lnSpc>
                <a:spcPct val="100000"/>
              </a:lnSpc>
              <a:spcBef>
                <a:spcPts val="0"/>
              </a:spcBef>
              <a:spcAft>
                <a:spcPts val="0"/>
              </a:spcAft>
              <a:buSzPts val="1100"/>
              <a:buNone/>
            </a:pPr>
            <a:r>
              <a:t/>
            </a:r>
            <a:endParaRPr b="0" u="none"/>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0" i="0" lang="en-US" u="none" strike="noStrike">
                <a:solidFill>
                  <a:srgbClr val="000000"/>
                </a:solidFill>
                <a:latin typeface="Arial"/>
                <a:ea typeface="Arial"/>
                <a:cs typeface="Arial"/>
                <a:sym typeface="Arial"/>
              </a:rPr>
              <a:t>2 min</a:t>
            </a:r>
            <a:r>
              <a:rPr b="0" i="0" lang="en-US">
                <a:solidFill>
                  <a:srgbClr val="444444"/>
                </a:solidFill>
                <a:latin typeface="Arial"/>
                <a:ea typeface="Arial"/>
                <a:cs typeface="Arial"/>
                <a:sym typeface="Arial"/>
              </a:rPr>
              <a:t>​</a:t>
            </a:r>
            <a:endParaRPr b="0" i="0">
              <a:solidFill>
                <a:srgbClr val="444444"/>
              </a:solidFill>
              <a:latin typeface="Calibri"/>
              <a:ea typeface="Calibri"/>
              <a:cs typeface="Calibri"/>
              <a:sym typeface="Calibri"/>
            </a:endParaRPr>
          </a:p>
          <a:p>
            <a:pPr indent="0" lvl="0" marL="158750" rtl="0" algn="l">
              <a:lnSpc>
                <a:spcPct val="100000"/>
              </a:lnSpc>
              <a:spcBef>
                <a:spcPts val="0"/>
              </a:spcBef>
              <a:spcAft>
                <a:spcPts val="0"/>
              </a:spcAft>
              <a:buSzPts val="1100"/>
              <a:buNone/>
            </a:pPr>
            <a:r>
              <a:rPr b="0" i="0" lang="en-US" u="none" strike="noStrike">
                <a:solidFill>
                  <a:srgbClr val="000000"/>
                </a:solidFill>
              </a:rPr>
              <a:t>(</a:t>
            </a:r>
            <a:r>
              <a:rPr lang="en-US"/>
              <a:t>0:55</a:t>
            </a:r>
            <a:r>
              <a:rPr b="0" i="0" lang="en-US" u="none" strike="noStrike">
                <a:solidFill>
                  <a:srgbClr val="000000"/>
                </a:solidFill>
              </a:rPr>
              <a:t> – </a:t>
            </a:r>
            <a:r>
              <a:rPr lang="en-US"/>
              <a:t>0:57</a:t>
            </a:r>
            <a:r>
              <a:rPr b="0" i="0" lang="en-US" u="none" strike="noStrike">
                <a:solidFill>
                  <a:srgbClr val="000000"/>
                </a:solidFill>
              </a:rPr>
              <a:t>)</a:t>
            </a:r>
            <a:r>
              <a:rPr b="0" i="0" lang="en-US">
                <a:solidFill>
                  <a:srgbClr val="444444"/>
                </a:solidFill>
              </a:rPr>
              <a:t>​</a:t>
            </a:r>
            <a:endParaRPr/>
          </a:p>
          <a:p>
            <a:pPr indent="0" lvl="0" marL="158750" rtl="0" algn="l">
              <a:lnSpc>
                <a:spcPct val="100000"/>
              </a:lnSpc>
              <a:spcBef>
                <a:spcPts val="0"/>
              </a:spcBef>
              <a:spcAft>
                <a:spcPts val="0"/>
              </a:spcAft>
              <a:buSzPts val="1100"/>
              <a:buNone/>
            </a:pPr>
            <a:r>
              <a:rPr b="0" i="0" lang="en-US">
                <a:solidFill>
                  <a:srgbClr val="444444"/>
                </a:solidFill>
                <a:latin typeface="Arial"/>
                <a:ea typeface="Arial"/>
                <a:cs typeface="Arial"/>
                <a:sym typeface="Arial"/>
              </a:rPr>
              <a:t>​</a:t>
            </a:r>
            <a:endParaRPr b="0" i="0">
              <a:solidFill>
                <a:srgbClr val="444444"/>
              </a:solidFill>
              <a:latin typeface="Calibri"/>
              <a:ea typeface="Calibri"/>
              <a:cs typeface="Calibri"/>
              <a:sym typeface="Calibri"/>
            </a:endParaRPr>
          </a:p>
          <a:p>
            <a:pPr indent="0" lvl="0" marL="158750" rtl="0" algn="l">
              <a:lnSpc>
                <a:spcPct val="100000"/>
              </a:lnSpc>
              <a:spcBef>
                <a:spcPts val="0"/>
              </a:spcBef>
              <a:spcAft>
                <a:spcPts val="0"/>
              </a:spcAft>
              <a:buSzPts val="1100"/>
              <a:buNone/>
            </a:pPr>
            <a:r>
              <a:rPr b="1" i="0" lang="en-US" u="sng">
                <a:solidFill>
                  <a:srgbClr val="000000"/>
                </a:solidFill>
                <a:latin typeface="Arial"/>
                <a:ea typeface="Arial"/>
                <a:cs typeface="Arial"/>
                <a:sym typeface="Arial"/>
              </a:rPr>
              <a:t>Say</a:t>
            </a:r>
            <a:r>
              <a:rPr b="0" i="0" lang="en-US" u="sng">
                <a:solidFill>
                  <a:srgbClr val="444444"/>
                </a:solidFill>
                <a:latin typeface="Arial"/>
                <a:ea typeface="Arial"/>
                <a:cs typeface="Arial"/>
                <a:sym typeface="Arial"/>
              </a:rPr>
              <a:t>​</a:t>
            </a:r>
            <a:endParaRPr b="0" i="0" u="sng">
              <a:solidFill>
                <a:srgbClr val="444444"/>
              </a:solidFill>
              <a:latin typeface="Calibri"/>
              <a:ea typeface="Calibri"/>
              <a:cs typeface="Calibri"/>
              <a:sym typeface="Calibri"/>
            </a:endParaRPr>
          </a:p>
          <a:p>
            <a:pPr indent="-298450" lvl="0" marL="457200" rtl="0" algn="l">
              <a:lnSpc>
                <a:spcPct val="100000"/>
              </a:lnSpc>
              <a:spcBef>
                <a:spcPts val="0"/>
              </a:spcBef>
              <a:spcAft>
                <a:spcPts val="0"/>
              </a:spcAft>
              <a:buSzPts val="1100"/>
              <a:buNone/>
            </a:pPr>
            <a:r>
              <a:rPr lang="en-US"/>
              <a:t>Start by creating a relaxed, open environment. Let participants know that debriefing is a judgment-free space where everyone is encouraged to share their</a:t>
            </a:r>
            <a:endParaRPr/>
          </a:p>
          <a:p>
            <a:pPr indent="-298450" lvl="0" marL="457200" rtl="0" algn="l">
              <a:lnSpc>
                <a:spcPct val="100000"/>
              </a:lnSpc>
              <a:spcBef>
                <a:spcPts val="0"/>
              </a:spcBef>
              <a:spcAft>
                <a:spcPts val="0"/>
              </a:spcAft>
              <a:buSzPts val="1100"/>
              <a:buNone/>
            </a:pPr>
            <a:r>
              <a:rPr lang="en-US"/>
              <a:t>thoughts. While participation is encouraged, remind them that it’s okay to just listen if they don’t feel comfortable talking. </a:t>
            </a:r>
            <a:endParaRPr/>
          </a:p>
          <a:p>
            <a:pPr indent="-298450" lvl="0" marL="457200" rtl="0" algn="l">
              <a:lnSpc>
                <a:spcPct val="100000"/>
              </a:lnSpc>
              <a:spcBef>
                <a:spcPts val="0"/>
              </a:spcBef>
              <a:spcAft>
                <a:spcPts val="0"/>
              </a:spcAft>
              <a:buSzPts val="1100"/>
              <a:buNone/>
            </a:pPr>
            <a:r>
              <a:rPr lang="en-US"/>
              <a:t>Ask open-ended questions to spark meaningful conversation. For example, ask questions like, “What did you learn?” or “How did it feel to work as a team?”</a:t>
            </a:r>
            <a:endParaRPr/>
          </a:p>
          <a:p>
            <a:pPr indent="-29845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None/>
            </a:pPr>
            <a:r>
              <a:rPr lang="en-US"/>
              <a:t>These types of questions lead to deeper reflection and more thoughtful responses. Avoid simple yes/no questions, as they limit discussion. </a:t>
            </a:r>
            <a:endParaRPr/>
          </a:p>
          <a:p>
            <a:pPr indent="-298450" lvl="0" marL="457200" rtl="0" algn="l">
              <a:lnSpc>
                <a:spcPct val="100000"/>
              </a:lnSpc>
              <a:spcBef>
                <a:spcPts val="0"/>
              </a:spcBef>
              <a:spcAft>
                <a:spcPts val="0"/>
              </a:spcAft>
              <a:buSzPts val="1100"/>
              <a:buNone/>
            </a:pPr>
            <a:r>
              <a:rPr lang="en-US"/>
              <a:t>Observe and provide feedback based on what you noticed during the activity. Tailor your questions to specific moments or participants who may need</a:t>
            </a:r>
            <a:endParaRPr/>
          </a:p>
          <a:p>
            <a:pPr indent="-298450" lvl="0" marL="457200" rtl="0" algn="l">
              <a:lnSpc>
                <a:spcPct val="100000"/>
              </a:lnSpc>
              <a:spcBef>
                <a:spcPts val="0"/>
              </a:spcBef>
              <a:spcAft>
                <a:spcPts val="0"/>
              </a:spcAft>
              <a:buSzPts val="1100"/>
              <a:buNone/>
            </a:pPr>
            <a:r>
              <a:rPr lang="en-US"/>
              <a:t>encouragement to share their experiences. Aim to get feedback from all participants by being consistent in encouraging it and using creative methods to make</a:t>
            </a:r>
            <a:endParaRPr/>
          </a:p>
          <a:p>
            <a:pPr indent="-298450" lvl="0" marL="457200" rtl="0" algn="l">
              <a:lnSpc>
                <a:spcPct val="100000"/>
              </a:lnSpc>
              <a:spcBef>
                <a:spcPts val="0"/>
              </a:spcBef>
              <a:spcAft>
                <a:spcPts val="0"/>
              </a:spcAft>
              <a:buSzPts val="1100"/>
              <a:buNone/>
            </a:pPr>
            <a:r>
              <a:rPr lang="en-US"/>
              <a:t>participation fun and engaging. </a:t>
            </a:r>
            <a:endParaRPr/>
          </a:p>
          <a:p>
            <a:pPr indent="-29845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None/>
            </a:pPr>
            <a:r>
              <a:rPr lang="en-US"/>
              <a:t>Incorporate activities to help youth express their thoughts. These activities can open up richer discussions about their experiences and foster a stronger</a:t>
            </a:r>
            <a:endParaRPr/>
          </a:p>
          <a:p>
            <a:pPr indent="-298450" lvl="0" marL="457200" rtl="0" algn="l">
              <a:lnSpc>
                <a:spcPct val="100000"/>
              </a:lnSpc>
              <a:spcBef>
                <a:spcPts val="0"/>
              </a:spcBef>
              <a:spcAft>
                <a:spcPts val="0"/>
              </a:spcAft>
              <a:buSzPts val="1100"/>
              <a:buNone/>
            </a:pPr>
            <a:r>
              <a:rPr lang="en-US"/>
              <a:t>connection to the debriefing process. Summarize key takeaways at the end of the debriefing to reinforce the learning objectives. While the activity may have</a:t>
            </a:r>
            <a:endParaRPr/>
          </a:p>
          <a:p>
            <a:pPr indent="-298450" lvl="0" marL="457200" rtl="0" algn="l">
              <a:lnSpc>
                <a:spcPct val="100000"/>
              </a:lnSpc>
              <a:spcBef>
                <a:spcPts val="0"/>
              </a:spcBef>
              <a:spcAft>
                <a:spcPts val="0"/>
              </a:spcAft>
              <a:buSzPts val="1100"/>
              <a:buNone/>
            </a:pPr>
            <a:r>
              <a:rPr lang="en-US"/>
              <a:t>been playful, remind youth that there was a deeper purpose. Identify the main lessons from the activity and use this as a natural transition to the next</a:t>
            </a:r>
            <a:endParaRPr/>
          </a:p>
          <a:p>
            <a:pPr indent="-298450" lvl="0" marL="457200" rtl="0" algn="l">
              <a:lnSpc>
                <a:spcPct val="100000"/>
              </a:lnSpc>
              <a:spcBef>
                <a:spcPts val="0"/>
              </a:spcBef>
              <a:spcAft>
                <a:spcPts val="0"/>
              </a:spcAft>
              <a:buSzPts val="1100"/>
              <a:buNone/>
            </a:pPr>
            <a:r>
              <a:rPr lang="en-US"/>
              <a:t>activity.</a:t>
            </a:r>
            <a:endParaRPr/>
          </a:p>
          <a:p>
            <a:pPr indent="-298450" lvl="0" marL="457200" rtl="0" algn="l">
              <a:lnSpc>
                <a:spcPct val="100000"/>
              </a:lnSpc>
              <a:spcBef>
                <a:spcPts val="0"/>
              </a:spcBef>
              <a:spcAft>
                <a:spcPts val="0"/>
              </a:spcAft>
              <a:buSzPts val="1100"/>
              <a:buNone/>
            </a:pPr>
            <a:r>
              <a:t/>
            </a:r>
            <a:endParaRPr/>
          </a:p>
          <a:p>
            <a:pPr indent="0" lvl="0" marL="158750" marR="0" rtl="0" algn="l">
              <a:lnSpc>
                <a:spcPct val="100000"/>
              </a:lnSpc>
              <a:spcBef>
                <a:spcPts val="0"/>
              </a:spcBef>
              <a:spcAft>
                <a:spcPts val="0"/>
              </a:spcAft>
              <a:buSzPts val="1100"/>
              <a:buFont typeface="Arial"/>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5 min</a:t>
            </a:r>
            <a:r>
              <a:rPr b="0" i="0" lang="en-US">
                <a:solidFill>
                  <a:srgbClr val="444444"/>
                </a:solidFill>
              </a:rPr>
              <a:t>​</a:t>
            </a:r>
            <a:endParaRPr/>
          </a:p>
          <a:p>
            <a:pPr indent="0" lvl="0" marL="158750" rtl="0" algn="l">
              <a:lnSpc>
                <a:spcPct val="100000"/>
              </a:lnSpc>
              <a:spcBef>
                <a:spcPts val="0"/>
              </a:spcBef>
              <a:spcAft>
                <a:spcPts val="0"/>
              </a:spcAft>
              <a:buSzPts val="1100"/>
              <a:buNone/>
            </a:pPr>
            <a:r>
              <a:rPr b="0" i="0" lang="en-US" u="none" strike="noStrike">
                <a:solidFill>
                  <a:srgbClr val="000000"/>
                </a:solidFill>
              </a:rPr>
              <a:t>(</a:t>
            </a:r>
            <a:r>
              <a:rPr lang="en-US"/>
              <a:t>0:57</a:t>
            </a:r>
            <a:r>
              <a:rPr b="0" i="0" lang="en-US" u="none" strike="noStrike">
                <a:solidFill>
                  <a:srgbClr val="000000"/>
                </a:solidFill>
              </a:rPr>
              <a:t> – 1:02)</a:t>
            </a:r>
            <a:r>
              <a:rPr b="0" i="0" lang="en-US">
                <a:solidFill>
                  <a:srgbClr val="444444"/>
                </a:solidFill>
              </a:rPr>
              <a:t>​</a:t>
            </a:r>
            <a:endParaRPr/>
          </a:p>
          <a:p>
            <a:pPr indent="0" lvl="0" marL="158750" rtl="0" algn="l">
              <a:lnSpc>
                <a:spcPct val="100000"/>
              </a:lnSpc>
              <a:spcBef>
                <a:spcPts val="0"/>
              </a:spcBef>
              <a:spcAft>
                <a:spcPts val="0"/>
              </a:spcAft>
              <a:buSzPts val="1100"/>
              <a:buNone/>
            </a:pPr>
            <a:r>
              <a:t/>
            </a:r>
            <a:endParaRPr b="0" i="0">
              <a:solidFill>
                <a:srgbClr val="444444"/>
              </a:solidFill>
              <a:latin typeface="Calibri"/>
              <a:ea typeface="Calibri"/>
              <a:cs typeface="Calibri"/>
              <a:sym typeface="Calibri"/>
            </a:endParaRPr>
          </a:p>
          <a:p>
            <a:pPr indent="0" lvl="0" marL="158750" rtl="0" algn="l">
              <a:lnSpc>
                <a:spcPct val="100000"/>
              </a:lnSpc>
              <a:spcBef>
                <a:spcPts val="0"/>
              </a:spcBef>
              <a:spcAft>
                <a:spcPts val="0"/>
              </a:spcAft>
              <a:buSzPts val="1100"/>
              <a:buNone/>
            </a:pPr>
            <a:r>
              <a:rPr b="1" i="0" lang="en-US" u="sng">
                <a:solidFill>
                  <a:srgbClr val="444444"/>
                </a:solidFill>
                <a:latin typeface="Calibri"/>
                <a:ea typeface="Calibri"/>
                <a:cs typeface="Calibri"/>
                <a:sym typeface="Calibri"/>
              </a:rPr>
              <a:t>Say</a:t>
            </a:r>
            <a:endParaRPr/>
          </a:p>
          <a:p>
            <a:pPr indent="0" lvl="0" marL="158750" rtl="0" algn="l">
              <a:lnSpc>
                <a:spcPct val="100000"/>
              </a:lnSpc>
              <a:spcBef>
                <a:spcPts val="0"/>
              </a:spcBef>
              <a:spcAft>
                <a:spcPts val="0"/>
              </a:spcAft>
              <a:buSzPts val="1100"/>
              <a:buNone/>
            </a:pPr>
            <a:r>
              <a:rPr lang="en-US"/>
              <a:t>Now that we've covered the key points of leading a successful debriefing session, let's explore a fun and interactive debriefing technique called the 'Body Part Debrief. In this video, you’ll see how playful props, like toy body parts, are used to facilitate an engaging conversation where participants reflect on what they learned, how they felt, and how they worked as a team. Pay attention to how each youth connects the prop to their experience, and how the facilitator encourages them to express their thoughts creatively.</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Debrief questions to ask: </a:t>
            </a:r>
            <a:endParaRPr/>
          </a:p>
          <a:p>
            <a:pPr indent="0" lvl="0" marL="158750" rtl="0" algn="l">
              <a:lnSpc>
                <a:spcPct val="100000"/>
              </a:lnSpc>
              <a:spcBef>
                <a:spcPts val="0"/>
              </a:spcBef>
              <a:spcAft>
                <a:spcPts val="0"/>
              </a:spcAft>
              <a:buSzPts val="1100"/>
              <a:buNone/>
            </a:pPr>
            <a:r>
              <a:rPr lang="en-US"/>
              <a:t>What did you hear about how they felt?</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How did the facilitator connect the props to the experience?</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What did the facilitator do to encourage the participants?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Video: </a:t>
            </a:r>
            <a:r>
              <a:rPr lang="en-US" u="sng">
                <a:solidFill>
                  <a:schemeClr val="hlink"/>
                </a:solidFill>
                <a:hlinkClick r:id="rId2"/>
              </a:rPr>
              <a:t>The Body Part Debrief</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9" name="Google Shape;47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2 mins </a:t>
            </a:r>
            <a:endParaRPr/>
          </a:p>
          <a:p>
            <a:pPr indent="0" lvl="0" marL="158750" rtl="0" algn="l">
              <a:lnSpc>
                <a:spcPct val="100000"/>
              </a:lnSpc>
              <a:spcBef>
                <a:spcPts val="0"/>
              </a:spcBef>
              <a:spcAft>
                <a:spcPts val="0"/>
              </a:spcAft>
              <a:buSzPts val="1100"/>
              <a:buNone/>
            </a:pPr>
            <a:r>
              <a:rPr lang="en-US"/>
              <a:t>(</a:t>
            </a:r>
            <a:r>
              <a:rPr b="0" i="0" lang="en-US" u="none" strike="noStrike">
                <a:solidFill>
                  <a:srgbClr val="000000"/>
                </a:solidFill>
                <a:latin typeface="Arial"/>
                <a:ea typeface="Arial"/>
                <a:cs typeface="Arial"/>
                <a:sym typeface="Arial"/>
              </a:rPr>
              <a:t>1:02</a:t>
            </a:r>
            <a:r>
              <a:rPr lang="en-US"/>
              <a:t>– </a:t>
            </a:r>
            <a:r>
              <a:rPr b="0" i="0" lang="en-US" u="none" strike="noStrike">
                <a:solidFill>
                  <a:srgbClr val="000000"/>
                </a:solidFill>
                <a:latin typeface="Arial"/>
                <a:ea typeface="Arial"/>
                <a:cs typeface="Arial"/>
                <a:sym typeface="Arial"/>
              </a:rPr>
              <a:t>1:04</a:t>
            </a:r>
            <a:r>
              <a:rPr lang="en-US"/>
              <a:t>)</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In Part 1 of Mastering the Art of Play, we learned about the concept of intentionality when it comes to planning playful activities for younger . We talked about how being intentional means planning and facilitating activities with a clear purpose in mind. </a:t>
            </a:r>
            <a:endParaRPr/>
          </a:p>
          <a:p>
            <a:pPr indent="0" lvl="0" marL="158750" rtl="0" algn="l">
              <a:lnSpc>
                <a:spcPct val="100000"/>
              </a:lnSpc>
              <a:spcBef>
                <a:spcPts val="0"/>
              </a:spcBef>
              <a:spcAft>
                <a:spcPts val="0"/>
              </a:spcAft>
              <a:buSzPts val="1100"/>
              <a:buNone/>
            </a:pPr>
            <a:r>
              <a:rPr lang="en-US"/>
              <a:t>The goal is to ensure that participants are learning while they play.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We also covered the 3 Ps of Playful Learning:</a:t>
            </a:r>
            <a:endParaRPr/>
          </a:p>
          <a:p>
            <a:pPr indent="0" lvl="0" marL="158750" rtl="0" algn="l">
              <a:lnSpc>
                <a:spcPct val="100000"/>
              </a:lnSpc>
              <a:spcBef>
                <a:spcPts val="0"/>
              </a:spcBef>
              <a:spcAft>
                <a:spcPts val="0"/>
              </a:spcAft>
              <a:buSzPts val="1100"/>
              <a:buNone/>
            </a:pPr>
            <a:r>
              <a:rPr lang="en-US"/>
              <a:t>1. Purpose – What is the goal of the activity? </a:t>
            </a:r>
            <a:endParaRPr/>
          </a:p>
          <a:p>
            <a:pPr indent="0" lvl="0" marL="158750" rtl="0" algn="l">
              <a:lnSpc>
                <a:spcPct val="100000"/>
              </a:lnSpc>
              <a:spcBef>
                <a:spcPts val="0"/>
              </a:spcBef>
              <a:spcAft>
                <a:spcPts val="0"/>
              </a:spcAft>
              <a:buSzPts val="1100"/>
              <a:buNone/>
            </a:pPr>
            <a:r>
              <a:rPr lang="en-US"/>
              <a:t>2. Participants – Consider who’s involved. You might have kids of varying ages and skill levels. </a:t>
            </a:r>
            <a:endParaRPr/>
          </a:p>
          <a:p>
            <a:pPr indent="0" lvl="0" marL="158750" rtl="0" algn="l">
              <a:lnSpc>
                <a:spcPct val="100000"/>
              </a:lnSpc>
              <a:spcBef>
                <a:spcPts val="0"/>
              </a:spcBef>
              <a:spcAft>
                <a:spcPts val="0"/>
              </a:spcAft>
              <a:buSzPts val="1100"/>
              <a:buNone/>
            </a:pPr>
            <a:r>
              <a:rPr lang="en-US"/>
              <a:t>3. Process – How will the activity unfold? What are the steps involved?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Now that we’ve revisited the 3 Ps, it’s time to apply them. In the next activity, you will watch a video clip and use what you’ve learned about the 3 Ps to practice creating intentional, playful learning experiences. This is your opportunity to take what you remember and put it into action. Let’s dive in!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7" name="Google Shape;487;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7 min</a:t>
            </a:r>
            <a:endParaRPr/>
          </a:p>
          <a:p>
            <a:pPr indent="0" lvl="0" marL="158750" rtl="0" algn="l">
              <a:lnSpc>
                <a:spcPct val="100000"/>
              </a:lnSpc>
              <a:spcBef>
                <a:spcPts val="0"/>
              </a:spcBef>
              <a:spcAft>
                <a:spcPts val="0"/>
              </a:spcAft>
              <a:buSzPts val="1100"/>
              <a:buNone/>
            </a:pPr>
            <a:r>
              <a:rPr lang="en-US"/>
              <a:t>(</a:t>
            </a:r>
            <a:r>
              <a:rPr b="0" i="0" lang="en-US" u="none" strike="noStrike">
                <a:solidFill>
                  <a:srgbClr val="000000"/>
                </a:solidFill>
                <a:latin typeface="Arial"/>
                <a:ea typeface="Arial"/>
                <a:cs typeface="Arial"/>
                <a:sym typeface="Arial"/>
              </a:rPr>
              <a:t>1:04</a:t>
            </a:r>
            <a:r>
              <a:rPr lang="en-US"/>
              <a:t> – </a:t>
            </a:r>
            <a:r>
              <a:rPr b="0" i="0" lang="en-US" u="none" strike="noStrike">
                <a:solidFill>
                  <a:srgbClr val="000000"/>
                </a:solidFill>
                <a:latin typeface="Arial"/>
                <a:ea typeface="Arial"/>
                <a:cs typeface="Arial"/>
                <a:sym typeface="Arial"/>
              </a:rPr>
              <a:t>1:11</a:t>
            </a:r>
            <a:r>
              <a:rPr lang="en-US"/>
              <a:t>)</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Take a look at this video and pay attention to note if the 3P's are evident in the activity. </a:t>
            </a:r>
            <a:r>
              <a:rPr i="1" lang="en-US"/>
              <a:t>Play video and ask participants were the 3ps evident.</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How would you debrief this activity?</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i="1" lang="en-US"/>
              <a:t>If counselors do not or are not able to give an answer prompt with these prompts:</a:t>
            </a:r>
            <a:endParaRPr/>
          </a:p>
          <a:p>
            <a:pPr indent="0" lvl="0" marL="158750" rtl="0" algn="l">
              <a:lnSpc>
                <a:spcPct val="100000"/>
              </a:lnSpc>
              <a:spcBef>
                <a:spcPts val="0"/>
              </a:spcBef>
              <a:spcAft>
                <a:spcPts val="0"/>
              </a:spcAft>
              <a:buSzPts val="1100"/>
              <a:buNone/>
            </a:pPr>
            <a:r>
              <a:rPr lang="en-US"/>
              <a:t>"When watching the video, did you notice any participants who seemed to dominate the activity or any who were less involved? How might you ensure full participation in an activity like this."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"In this activity, what do you think the participants learned by the end? How would you define the purpose of this activity if you were facilitating it?"</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"What steps or process did you observe in the video that helped guide the participants? Can you think of ways to adjust the process for different skill levels or group sizes?“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i="0" lang="en-US"/>
              <a:t>Debrief</a:t>
            </a:r>
            <a:endParaRPr/>
          </a:p>
          <a:p>
            <a:pPr indent="0" lvl="0" marL="158750" rtl="0" algn="l">
              <a:lnSpc>
                <a:spcPct val="100000"/>
              </a:lnSpc>
              <a:spcBef>
                <a:spcPts val="0"/>
              </a:spcBef>
              <a:spcAft>
                <a:spcPts val="0"/>
              </a:spcAft>
              <a:buSzPts val="1100"/>
              <a:buNone/>
            </a:pPr>
            <a:r>
              <a:rPr i="1" lang="en-US"/>
              <a:t>Ask participants:</a:t>
            </a:r>
            <a:endParaRPr/>
          </a:p>
          <a:p>
            <a:pPr indent="-298450" lvl="0" marL="457200" marR="0" rtl="0" algn="l">
              <a:lnSpc>
                <a:spcPct val="100000"/>
              </a:lnSpc>
              <a:spcBef>
                <a:spcPts val="0"/>
              </a:spcBef>
              <a:spcAft>
                <a:spcPts val="0"/>
              </a:spcAft>
              <a:buClr>
                <a:srgbClr val="000000"/>
              </a:buClr>
              <a:buSzPts val="1100"/>
              <a:buFont typeface="Arial"/>
              <a:buChar char="●"/>
            </a:pPr>
            <a:r>
              <a:rPr i="1" lang="en-US"/>
              <a:t>Were the 3 P’s evident in this activity?</a:t>
            </a:r>
            <a:endParaRPr/>
          </a:p>
          <a:p>
            <a:pPr indent="-298450" lvl="0" marL="457200" marR="0" rtl="0" algn="l">
              <a:lnSpc>
                <a:spcPct val="100000"/>
              </a:lnSpc>
              <a:spcBef>
                <a:spcPts val="0"/>
              </a:spcBef>
              <a:spcAft>
                <a:spcPts val="0"/>
              </a:spcAft>
              <a:buClr>
                <a:srgbClr val="000000"/>
              </a:buClr>
              <a:buSzPts val="1100"/>
              <a:buFont typeface="Arial"/>
              <a:buChar char="●"/>
            </a:pPr>
            <a:r>
              <a:rPr i="1" lang="en-US"/>
              <a:t>How would you debrief this activity?</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Video: </a:t>
            </a:r>
            <a:r>
              <a:rPr lang="en-US" u="sng">
                <a:solidFill>
                  <a:schemeClr val="hlink"/>
                </a:solidFill>
                <a:hlinkClick r:id="rId2"/>
              </a:rPr>
              <a:t>Play based learning in Early Years</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3" name="Google Shape;49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5 min</a:t>
            </a:r>
            <a:endParaRPr/>
          </a:p>
          <a:p>
            <a:pPr indent="0" lvl="0" marL="158750" rtl="0" algn="l">
              <a:lnSpc>
                <a:spcPct val="100000"/>
              </a:lnSpc>
              <a:spcBef>
                <a:spcPts val="0"/>
              </a:spcBef>
              <a:spcAft>
                <a:spcPts val="0"/>
              </a:spcAft>
              <a:buSzPts val="1100"/>
              <a:buNone/>
            </a:pPr>
            <a:r>
              <a:rPr lang="en-US"/>
              <a:t>(1:11 – 1:16)</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Take a look at this second video and pay attention to note if the 3P's are evident in the activity. </a:t>
            </a:r>
            <a:r>
              <a:rPr i="1" lang="en-US"/>
              <a:t>Play video and ask participants were the 3ps evident.</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How would you debrief this activity?</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i="1"/>
          </a:p>
          <a:p>
            <a:pPr indent="0" lvl="0" marL="158750" rtl="0" algn="l">
              <a:lnSpc>
                <a:spcPct val="100000"/>
              </a:lnSpc>
              <a:spcBef>
                <a:spcPts val="0"/>
              </a:spcBef>
              <a:spcAft>
                <a:spcPts val="0"/>
              </a:spcAft>
              <a:buSzPts val="1100"/>
              <a:buNone/>
            </a:pPr>
            <a:r>
              <a:rPr i="1" lang="en-US"/>
              <a:t>Video link: </a:t>
            </a:r>
            <a:r>
              <a:rPr lang="en-US" u="sng">
                <a:solidFill>
                  <a:schemeClr val="hlink"/>
                </a:solidFill>
                <a:hlinkClick r:id="rId2"/>
              </a:rPr>
              <a:t>Outdoor Play and Learning: Loose Parts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9" name="Google Shape;499;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3 min</a:t>
            </a:r>
            <a:endParaRPr/>
          </a:p>
          <a:p>
            <a:pPr indent="0" lvl="0" marL="158750" rtl="0" algn="l">
              <a:lnSpc>
                <a:spcPct val="100000"/>
              </a:lnSpc>
              <a:spcBef>
                <a:spcPts val="0"/>
              </a:spcBef>
              <a:spcAft>
                <a:spcPts val="0"/>
              </a:spcAft>
              <a:buSzPts val="1100"/>
              <a:buNone/>
            </a:pPr>
            <a:r>
              <a:rPr lang="en-US"/>
              <a:t>(1:16 – 1:19)</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One of the most important aspects of facilitating activities for youth is recognizing that each youth has their own unique personality. Understanding and managing different youth personalities ensures that every child feels included, valued, and able to participate fully in the group. This involves being flexible and adapting activities to cater to the diverse needs of introverts, extroverts, leaders, followers, and everyone in between.</a:t>
            </a:r>
            <a:endParaRPr/>
          </a:p>
          <a:p>
            <a:pPr indent="0" lvl="0" marL="158750" rtl="0" algn="l">
              <a:lnSpc>
                <a:spcPct val="100000"/>
              </a:lnSpc>
              <a:spcBef>
                <a:spcPts val="0"/>
              </a:spcBef>
              <a:spcAft>
                <a:spcPts val="0"/>
              </a:spcAft>
              <a:buSzPts val="1100"/>
              <a:buFont typeface="Arial"/>
              <a:buNone/>
            </a:pPr>
            <a:r>
              <a:t/>
            </a:r>
            <a:endParaRPr/>
          </a:p>
          <a:p>
            <a:pPr indent="0" lvl="0" marL="158750" rtl="0" algn="l">
              <a:lnSpc>
                <a:spcPct val="100000"/>
              </a:lnSpc>
              <a:spcBef>
                <a:spcPts val="0"/>
              </a:spcBef>
              <a:spcAft>
                <a:spcPts val="0"/>
              </a:spcAft>
              <a:buSzPts val="1100"/>
              <a:buFont typeface="Arial"/>
              <a:buNone/>
            </a:pPr>
            <a:r>
              <a:rPr lang="en-US"/>
              <a:t>Introverted youth often prefer smaller, quieter settings and may be hesitant to jump into large group activities. They might struggle with competitive or high-energy games and may need more encouragement to engage with the group.</a:t>
            </a:r>
            <a:endParaRPr/>
          </a:p>
          <a:p>
            <a:pPr indent="0" lvl="0" marL="158750" rtl="0" algn="l">
              <a:lnSpc>
                <a:spcPct val="100000"/>
              </a:lnSpc>
              <a:spcBef>
                <a:spcPts val="0"/>
              </a:spcBef>
              <a:spcAft>
                <a:spcPts val="0"/>
              </a:spcAft>
              <a:buSzPts val="1100"/>
              <a:buFont typeface="Arial"/>
              <a:buNone/>
            </a:pPr>
            <a:r>
              <a:rPr lang="en-US"/>
              <a:t>If you notice that a youth is hanging back during an activity, consider offering them a role that lets them participate at their comfort level, such as being the scorekeeper or team strategist. This way, they can still contribute without feeling overwhelmed.</a:t>
            </a:r>
            <a:endParaRPr/>
          </a:p>
          <a:p>
            <a:pPr indent="0" lvl="0" marL="158750" rtl="0" algn="l">
              <a:lnSpc>
                <a:spcPct val="100000"/>
              </a:lnSpc>
              <a:spcBef>
                <a:spcPts val="0"/>
              </a:spcBef>
              <a:spcAft>
                <a:spcPts val="0"/>
              </a:spcAft>
              <a:buSzPts val="1100"/>
              <a:buFont typeface="Arial"/>
              <a:buNone/>
            </a:pPr>
            <a:r>
              <a:t/>
            </a:r>
            <a:endParaRPr/>
          </a:p>
          <a:p>
            <a:pPr indent="0" lvl="0" marL="158750" rtl="0" algn="l">
              <a:lnSpc>
                <a:spcPct val="100000"/>
              </a:lnSpc>
              <a:spcBef>
                <a:spcPts val="0"/>
              </a:spcBef>
              <a:spcAft>
                <a:spcPts val="0"/>
              </a:spcAft>
              <a:buSzPts val="1100"/>
              <a:buFont typeface="Arial"/>
              <a:buNone/>
            </a:pPr>
            <a:r>
              <a:rPr lang="en-US"/>
              <a:t>Give introverted youth time to warm up by starting with low-pressure, small group activities before moving into more dynamic group settings.</a:t>
            </a:r>
            <a:endParaRPr/>
          </a:p>
          <a:p>
            <a:pPr indent="0" lvl="0" marL="158750" rtl="0" algn="l">
              <a:lnSpc>
                <a:spcPct val="100000"/>
              </a:lnSpc>
              <a:spcBef>
                <a:spcPts val="0"/>
              </a:spcBef>
              <a:spcAft>
                <a:spcPts val="0"/>
              </a:spcAft>
              <a:buSzPts val="1100"/>
              <a:buFont typeface="Arial"/>
              <a:buNone/>
            </a:pPr>
            <a:r>
              <a:t/>
            </a:r>
            <a:endParaRPr/>
          </a:p>
          <a:p>
            <a:pPr indent="0" lvl="0" marL="158750" rtl="0" algn="l">
              <a:lnSpc>
                <a:spcPct val="100000"/>
              </a:lnSpc>
              <a:spcBef>
                <a:spcPts val="0"/>
              </a:spcBef>
              <a:spcAft>
                <a:spcPts val="0"/>
              </a:spcAft>
              <a:buSzPts val="1100"/>
              <a:buFont typeface="Arial"/>
              <a:buNone/>
            </a:pPr>
            <a:r>
              <a:rPr lang="en-US"/>
              <a:t>Extroverted youth often thrive in high-energy environments and are quick to take on leadership roles. While this enthusiasm is great, it’s also important to ensure that they don’t overshadow quieter youth or dominate group activities.</a:t>
            </a:r>
            <a:endParaRPr/>
          </a:p>
          <a:p>
            <a:pPr indent="0" lvl="0" marL="158750" rtl="0" algn="l">
              <a:lnSpc>
                <a:spcPct val="100000"/>
              </a:lnSpc>
              <a:spcBef>
                <a:spcPts val="0"/>
              </a:spcBef>
              <a:spcAft>
                <a:spcPts val="0"/>
              </a:spcAft>
              <a:buSzPts val="1100"/>
              <a:buFont typeface="Arial"/>
              <a:buNone/>
            </a:pPr>
            <a:r>
              <a:rPr lang="en-US"/>
              <a:t>For a very outgoing youth who loves to lead, you can channel their energy productively by assigning them specific leadership tasks, such as facilitating a game or helping to organize the group. This allows them to take initiative while ensuring they are including others.</a:t>
            </a:r>
            <a:endParaRPr/>
          </a:p>
          <a:p>
            <a:pPr indent="0" lvl="0" marL="158750" rtl="0" algn="l">
              <a:lnSpc>
                <a:spcPct val="100000"/>
              </a:lnSpc>
              <a:spcBef>
                <a:spcPts val="0"/>
              </a:spcBef>
              <a:spcAft>
                <a:spcPts val="0"/>
              </a:spcAft>
              <a:buSzPts val="1100"/>
              <a:buFont typeface="Arial"/>
              <a:buNone/>
            </a:pPr>
            <a:r>
              <a:rPr lang="en-US"/>
              <a:t>Be mindful of group dynamics—encourage extroverted youth to step back at times and give others a chance to shine.</a:t>
            </a:r>
            <a:endParaRPr/>
          </a:p>
          <a:p>
            <a:pPr indent="0" lvl="0" marL="158750" rtl="0" algn="l">
              <a:lnSpc>
                <a:spcPct val="100000"/>
              </a:lnSpc>
              <a:spcBef>
                <a:spcPts val="0"/>
              </a:spcBef>
              <a:spcAft>
                <a:spcPts val="0"/>
              </a:spcAft>
              <a:buSzPts val="1100"/>
              <a:buFont typeface="Arial"/>
              <a:buNone/>
            </a:pPr>
            <a:r>
              <a:t/>
            </a:r>
            <a:endParaRPr/>
          </a:p>
          <a:p>
            <a:pPr indent="0" lvl="0" marL="158750" rtl="0" algn="l">
              <a:lnSpc>
                <a:spcPct val="100000"/>
              </a:lnSpc>
              <a:spcBef>
                <a:spcPts val="0"/>
              </a:spcBef>
              <a:spcAft>
                <a:spcPts val="0"/>
              </a:spcAft>
              <a:buSzPts val="1100"/>
              <a:buFont typeface="Arial"/>
              <a:buNone/>
            </a:pPr>
            <a:r>
              <a:rPr lang="en-US"/>
              <a:t>Some youth naturally step into leadership roles, whether through extroversion, confidence, or experience. While it’s great to foster leadership, it’s important to guide these youth in leading with kindness and inclusion, rather than control. If a youth is taking charge of an activity, make sure they are setting an example by encouraging teamwork and fair play. For example, if they’re leading a relay race, remind them to focus on supporting their teammates and ensuring everyone gets a turn.”</a:t>
            </a:r>
            <a:endParaRPr/>
          </a:p>
          <a:p>
            <a:pPr indent="-228600" lvl="0" marL="457200" marR="0" rtl="0" algn="l">
              <a:lnSpc>
                <a:spcPct val="100000"/>
              </a:lnSpc>
              <a:spcBef>
                <a:spcPts val="0"/>
              </a:spcBef>
              <a:spcAft>
                <a:spcPts val="0"/>
              </a:spcAft>
              <a:buClr>
                <a:srgbClr val="000000"/>
              </a:buClr>
              <a:buSzPts val="1100"/>
              <a:buFont typeface="Arial"/>
              <a:buNone/>
            </a:pPr>
            <a:r>
              <a:t/>
            </a:r>
            <a:endParaRPr/>
          </a:p>
          <a:p>
            <a:pPr indent="0" lvl="0" marL="158750" rtl="0" algn="l">
              <a:lnSpc>
                <a:spcPct val="100000"/>
              </a:lnSpc>
              <a:spcBef>
                <a:spcPts val="0"/>
              </a:spcBef>
              <a:spcAft>
                <a:spcPts val="0"/>
              </a:spcAft>
              <a:buSzPts val="1100"/>
              <a:buFont typeface="Arial"/>
              <a:buNone/>
            </a:pPr>
            <a:r>
              <a:rPr lang="en-US"/>
              <a:t>Managing different personalities within a group requires a balance. You want to make sure that everyone has a chance to participate, no one feels left out, and the more dominant personalities don’t take over. This means being an active observer during activities and adjusting as needed. If you notice one youth talking over others, gently step in and say, ‘Let’s make sure everyone gets a chance to share their ideas.’ This reinforces the value of inclusion and fairness in group activities.</a:t>
            </a:r>
            <a:endParaRPr/>
          </a:p>
          <a:p>
            <a:pPr indent="0" lvl="0" marL="158750" rtl="0" algn="l">
              <a:lnSpc>
                <a:spcPct val="100000"/>
              </a:lnSpc>
              <a:spcBef>
                <a:spcPts val="0"/>
              </a:spcBef>
              <a:spcAft>
                <a:spcPts val="0"/>
              </a:spcAft>
              <a:buSzPts val="1100"/>
              <a:buFont typeface="Arial"/>
              <a:buNone/>
            </a:pPr>
            <a:r>
              <a:t/>
            </a:r>
            <a:endParaRPr/>
          </a:p>
          <a:p>
            <a:pPr indent="0" lvl="0" marL="158750" rtl="0" algn="l">
              <a:lnSpc>
                <a:spcPct val="100000"/>
              </a:lnSpc>
              <a:spcBef>
                <a:spcPts val="0"/>
              </a:spcBef>
              <a:spcAft>
                <a:spcPts val="0"/>
              </a:spcAft>
              <a:buSzPts val="1100"/>
              <a:buFont typeface="Arial"/>
              <a:buNone/>
            </a:pPr>
            <a:r>
              <a:rPr lang="en-US"/>
              <a:t>Rotate roles within activities so that all youth, regardless of their personalities, get opportunities to lead, participate, and support their peers.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t/>
            </a:r>
            <a:endParaRPr i="1"/>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5" name="Google Shape;51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15 min</a:t>
            </a:r>
            <a:endParaRPr/>
          </a:p>
          <a:p>
            <a:pPr indent="0" lvl="0" marL="158750" rtl="0" algn="l">
              <a:lnSpc>
                <a:spcPct val="100000"/>
              </a:lnSpc>
              <a:spcBef>
                <a:spcPts val="0"/>
              </a:spcBef>
              <a:spcAft>
                <a:spcPts val="0"/>
              </a:spcAft>
              <a:buSzPts val="1100"/>
              <a:buNone/>
            </a:pPr>
            <a:r>
              <a:rPr lang="en-US"/>
              <a:t>(1:19 – 1:34)</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b="0" i="0" lang="en-US" u="none"/>
              <a:t>Now that you have learned about </a:t>
            </a:r>
            <a:r>
              <a:rPr b="0" i="0" lang="en-US" sz="1100" u="none">
                <a:latin typeface="Avenir"/>
                <a:ea typeface="Avenir"/>
                <a:cs typeface="Avenir"/>
                <a:sym typeface="Avenir"/>
              </a:rPr>
              <a:t>cr</a:t>
            </a:r>
            <a:r>
              <a:rPr lang="en-US" sz="1100">
                <a:latin typeface="Avenir"/>
                <a:ea typeface="Avenir"/>
                <a:cs typeface="Avenir"/>
                <a:sym typeface="Avenir"/>
              </a:rPr>
              <a:t>eating a safe and inclusive environment, understanding effective facilitation techniques and how to lead a debrief activity let’s practice some role facilitation.</a:t>
            </a:r>
            <a:endParaRPr/>
          </a:p>
          <a:p>
            <a:pPr indent="0" lvl="0" marL="158750" rtl="0" algn="l">
              <a:lnSpc>
                <a:spcPct val="100000"/>
              </a:lnSpc>
              <a:spcBef>
                <a:spcPts val="0"/>
              </a:spcBef>
              <a:spcAft>
                <a:spcPts val="0"/>
              </a:spcAft>
              <a:buSzPts val="1100"/>
              <a:buNone/>
            </a:pPr>
            <a:r>
              <a:t/>
            </a:r>
            <a:endParaRPr i="1"/>
          </a:p>
          <a:p>
            <a:pPr indent="0" lvl="0" marL="158750" rtl="0" algn="l">
              <a:lnSpc>
                <a:spcPct val="100000"/>
              </a:lnSpc>
              <a:spcBef>
                <a:spcPts val="0"/>
              </a:spcBef>
              <a:spcAft>
                <a:spcPts val="0"/>
              </a:spcAft>
              <a:buSzPts val="1100"/>
              <a:buNone/>
            </a:pPr>
            <a:r>
              <a:rPr b="0" i="1" lang="en-US"/>
              <a:t>Instructions:</a:t>
            </a:r>
            <a:r>
              <a:rPr b="0" lang="en-US"/>
              <a:t>:</a:t>
            </a:r>
            <a:endParaRPr/>
          </a:p>
          <a:p>
            <a:pPr indent="0" lvl="0" marL="158750" rtl="0" algn="l">
              <a:lnSpc>
                <a:spcPct val="100000"/>
              </a:lnSpc>
              <a:spcBef>
                <a:spcPts val="0"/>
              </a:spcBef>
              <a:spcAft>
                <a:spcPts val="0"/>
              </a:spcAft>
              <a:buSzPts val="1100"/>
              <a:buNone/>
            </a:pPr>
            <a:r>
              <a:rPr b="0" i="1" lang="en-US"/>
              <a:t>Setup: </a:t>
            </a:r>
            <a:r>
              <a:rPr i="1" lang="en-US"/>
              <a:t>Provide each counselor (or "youth") with a piece of paper and a pencil. </a:t>
            </a:r>
            <a:r>
              <a:rPr b="0" i="1" lang="en-US"/>
              <a:t>Assign one person in each group to be the facilitator, while the others play different personality roles (introverted youth, overly enthusiastic youth, etc.).</a:t>
            </a:r>
            <a:endParaRPr/>
          </a:p>
          <a:p>
            <a:pPr indent="0" lvl="0" marL="0" rtl="0" algn="l">
              <a:lnSpc>
                <a:spcPct val="100000"/>
              </a:lnSpc>
              <a:spcBef>
                <a:spcPts val="0"/>
              </a:spcBef>
              <a:spcAft>
                <a:spcPts val="0"/>
              </a:spcAft>
              <a:buSzPts val="1100"/>
              <a:buNone/>
            </a:pPr>
            <a:r>
              <a:t/>
            </a:r>
            <a:endParaRPr b="0" i="1"/>
          </a:p>
          <a:p>
            <a:pPr indent="0" lvl="0" marL="0" rtl="0" algn="l">
              <a:lnSpc>
                <a:spcPct val="100000"/>
              </a:lnSpc>
              <a:spcBef>
                <a:spcPts val="0"/>
              </a:spcBef>
              <a:spcAft>
                <a:spcPts val="0"/>
              </a:spcAft>
              <a:buSzPts val="1100"/>
              <a:buNone/>
            </a:pPr>
            <a:r>
              <a:rPr b="0" i="1" lang="en-US"/>
              <a:t>Read the task aloud for the group:</a:t>
            </a:r>
            <a:endParaRPr/>
          </a:p>
          <a:p>
            <a:pPr indent="0" lvl="0" marL="0" rtl="0" algn="l">
              <a:lnSpc>
                <a:spcPct val="100000"/>
              </a:lnSpc>
              <a:spcBef>
                <a:spcPts val="0"/>
              </a:spcBef>
              <a:spcAft>
                <a:spcPts val="0"/>
              </a:spcAft>
              <a:buSzPts val="1100"/>
              <a:buNone/>
            </a:pPr>
            <a:r>
              <a:rPr b="1" i="0" lang="en-US" u="sng"/>
              <a:t>Say</a:t>
            </a:r>
            <a:endParaRPr/>
          </a:p>
          <a:p>
            <a:pPr indent="0" lvl="0" marL="0" rtl="0" algn="l">
              <a:lnSpc>
                <a:spcPct val="100000"/>
              </a:lnSpc>
              <a:spcBef>
                <a:spcPts val="0"/>
              </a:spcBef>
              <a:spcAft>
                <a:spcPts val="0"/>
              </a:spcAft>
              <a:buSzPts val="1100"/>
              <a:buNone/>
            </a:pPr>
            <a:r>
              <a:rPr b="0" i="0" lang="en-US"/>
              <a:t>The group must work together to create a drawing or visual representation of what teamwork looks like to them.</a:t>
            </a:r>
            <a:endParaRPr/>
          </a:p>
          <a:p>
            <a:pPr indent="0" lvl="0" marL="0" rtl="0" algn="l">
              <a:lnSpc>
                <a:spcPct val="100000"/>
              </a:lnSpc>
              <a:spcBef>
                <a:spcPts val="0"/>
              </a:spcBef>
              <a:spcAft>
                <a:spcPts val="0"/>
              </a:spcAft>
              <a:buSzPts val="1100"/>
              <a:buNone/>
            </a:pPr>
            <a:r>
              <a:rPr b="0" i="0" lang="en-US"/>
              <a:t>The drawing can be literal (people working together) or abstract (symbols or objects that represent teamwork, like hands coming together or gears interlocking).</a:t>
            </a:r>
            <a:endParaRPr/>
          </a:p>
          <a:p>
            <a:pPr indent="0" lvl="0" marL="0" rtl="0" algn="l">
              <a:lnSpc>
                <a:spcPct val="100000"/>
              </a:lnSpc>
              <a:spcBef>
                <a:spcPts val="0"/>
              </a:spcBef>
              <a:spcAft>
                <a:spcPts val="0"/>
              </a:spcAft>
              <a:buSzPts val="1100"/>
              <a:buNone/>
            </a:pPr>
            <a:r>
              <a:rPr b="0" i="0" lang="en-US"/>
              <a:t>Each "youth" contributes to the drawing one piece at a time, adding their ideas of what teamwork looks like.</a:t>
            </a:r>
            <a:endParaRPr/>
          </a:p>
          <a:p>
            <a:pPr indent="0" lvl="0" marL="0" rtl="0" algn="l">
              <a:lnSpc>
                <a:spcPct val="100000"/>
              </a:lnSpc>
              <a:spcBef>
                <a:spcPts val="0"/>
              </a:spcBef>
              <a:spcAft>
                <a:spcPts val="0"/>
              </a:spcAft>
              <a:buSzPts val="1100"/>
              <a:buNone/>
            </a:pPr>
            <a:r>
              <a:t/>
            </a:r>
            <a:endParaRPr b="0" i="0"/>
          </a:p>
          <a:p>
            <a:pPr indent="0" lvl="0" marL="0" rtl="0" algn="l">
              <a:lnSpc>
                <a:spcPct val="100000"/>
              </a:lnSpc>
              <a:spcBef>
                <a:spcPts val="0"/>
              </a:spcBef>
              <a:spcAft>
                <a:spcPts val="0"/>
              </a:spcAft>
              <a:buSzPts val="1100"/>
              <a:buNone/>
            </a:pPr>
            <a:r>
              <a:rPr b="0" i="0" lang="en-US"/>
              <a:t>The facilitator's job is to manage the personalities and make sure everyone contributes.</a:t>
            </a:r>
            <a:endParaRPr/>
          </a:p>
          <a:p>
            <a:pPr indent="0" lvl="0" marL="0" rtl="0" algn="l">
              <a:lnSpc>
                <a:spcPct val="100000"/>
              </a:lnSpc>
              <a:spcBef>
                <a:spcPts val="0"/>
              </a:spcBef>
              <a:spcAft>
                <a:spcPts val="0"/>
              </a:spcAft>
              <a:buSzPts val="1100"/>
              <a:buNone/>
            </a:pPr>
            <a:r>
              <a:t/>
            </a:r>
            <a:endParaRPr b="0" i="0"/>
          </a:p>
          <a:p>
            <a:pPr indent="0" lvl="0" marL="0" rtl="0" algn="l">
              <a:lnSpc>
                <a:spcPct val="100000"/>
              </a:lnSpc>
              <a:spcBef>
                <a:spcPts val="0"/>
              </a:spcBef>
              <a:spcAft>
                <a:spcPts val="0"/>
              </a:spcAft>
              <a:buSzPts val="1100"/>
              <a:buNone/>
            </a:pPr>
            <a:r>
              <a:rPr b="0" i="0" lang="en-US"/>
              <a:t>The facilitator should prompt the group based on each person's personality role:</a:t>
            </a:r>
            <a:endParaRPr/>
          </a:p>
          <a:p>
            <a:pPr indent="0" lvl="0" marL="0" rtl="0" algn="l">
              <a:lnSpc>
                <a:spcPct val="100000"/>
              </a:lnSpc>
              <a:spcBef>
                <a:spcPts val="0"/>
              </a:spcBef>
              <a:spcAft>
                <a:spcPts val="0"/>
              </a:spcAft>
              <a:buSzPts val="1100"/>
              <a:buNone/>
            </a:pPr>
            <a:r>
              <a:rPr b="0" i="0" lang="en-US"/>
              <a:t>For example, for the:</a:t>
            </a:r>
            <a:endParaRPr/>
          </a:p>
          <a:p>
            <a:pPr indent="-171450" lvl="0" marL="171450" rtl="0" algn="l">
              <a:lnSpc>
                <a:spcPct val="100000"/>
              </a:lnSpc>
              <a:spcBef>
                <a:spcPts val="0"/>
              </a:spcBef>
              <a:spcAft>
                <a:spcPts val="0"/>
              </a:spcAft>
              <a:buSzPts val="1100"/>
              <a:buChar char="●"/>
            </a:pPr>
            <a:r>
              <a:rPr b="0" i="0" lang="en-US"/>
              <a:t>Introverted youth: “You have great ideas—what small part would you like to add to show teamwork?”</a:t>
            </a:r>
            <a:endParaRPr/>
          </a:p>
          <a:p>
            <a:pPr indent="-171450" lvl="0" marL="171450" rtl="0" algn="l">
              <a:lnSpc>
                <a:spcPct val="100000"/>
              </a:lnSpc>
              <a:spcBef>
                <a:spcPts val="0"/>
              </a:spcBef>
              <a:spcAft>
                <a:spcPts val="0"/>
              </a:spcAft>
              <a:buSzPts val="1100"/>
              <a:buChar char="●"/>
            </a:pPr>
            <a:r>
              <a:rPr b="0" i="0" lang="en-US"/>
              <a:t>Overly Enthusiastic youth: “Let’s hear from everyone before you add more to the drawing.”</a:t>
            </a:r>
            <a:endParaRPr/>
          </a:p>
          <a:p>
            <a:pPr indent="-171450" lvl="0" marL="171450" rtl="0" algn="l">
              <a:lnSpc>
                <a:spcPct val="100000"/>
              </a:lnSpc>
              <a:spcBef>
                <a:spcPts val="0"/>
              </a:spcBef>
              <a:spcAft>
                <a:spcPts val="0"/>
              </a:spcAft>
              <a:buSzPts val="1100"/>
              <a:buChar char="●"/>
            </a:pPr>
            <a:r>
              <a:rPr b="0" i="0" lang="en-US"/>
              <a:t>Reluctant youth: “What’s one simple thing that shows teamwork? Maybe you can add people helping each other?”</a:t>
            </a:r>
            <a:endParaRPr/>
          </a:p>
          <a:p>
            <a:pPr indent="-171450" lvl="0" marL="171450" rtl="0" algn="l">
              <a:lnSpc>
                <a:spcPct val="100000"/>
              </a:lnSpc>
              <a:spcBef>
                <a:spcPts val="0"/>
              </a:spcBef>
              <a:spcAft>
                <a:spcPts val="0"/>
              </a:spcAft>
              <a:buSzPts val="1100"/>
              <a:buChar char="●"/>
            </a:pPr>
            <a:r>
              <a:rPr b="0" i="0" lang="en-US"/>
              <a:t>Natural Leader youth: “Why don’t you guide the group to decide what’s missing? Ask the others for their ideas.”</a:t>
            </a:r>
            <a:endParaRPr/>
          </a:p>
          <a:p>
            <a:pPr indent="0" lvl="0" marL="0" rtl="0" algn="l">
              <a:lnSpc>
                <a:spcPct val="100000"/>
              </a:lnSpc>
              <a:spcBef>
                <a:spcPts val="0"/>
              </a:spcBef>
              <a:spcAft>
                <a:spcPts val="0"/>
              </a:spcAft>
              <a:buSzPts val="1100"/>
              <a:buNone/>
            </a:pPr>
            <a:r>
              <a:t/>
            </a:r>
            <a:endParaRPr b="0" i="0"/>
          </a:p>
          <a:p>
            <a:pPr indent="0" lvl="0" marL="0" rtl="0" algn="l">
              <a:lnSpc>
                <a:spcPct val="100000"/>
              </a:lnSpc>
              <a:spcBef>
                <a:spcPts val="0"/>
              </a:spcBef>
              <a:spcAft>
                <a:spcPts val="0"/>
              </a:spcAft>
              <a:buSzPts val="1100"/>
              <a:buNone/>
            </a:pPr>
            <a:r>
              <a:rPr b="0" i="1" lang="en-US"/>
              <a:t>Debrief:</a:t>
            </a:r>
            <a:endParaRPr/>
          </a:p>
          <a:p>
            <a:pPr indent="0" lvl="0" marL="158750" rtl="0" algn="l">
              <a:lnSpc>
                <a:spcPct val="100000"/>
              </a:lnSpc>
              <a:spcBef>
                <a:spcPts val="0"/>
              </a:spcBef>
              <a:spcAft>
                <a:spcPts val="0"/>
              </a:spcAft>
              <a:buSzPts val="1100"/>
              <a:buNone/>
            </a:pPr>
            <a:r>
              <a:rPr b="0" i="1" lang="en-US"/>
              <a:t>Once the drawing is complete, the facilitator leads a short discussion:</a:t>
            </a:r>
            <a:endParaRPr/>
          </a:p>
          <a:p>
            <a:pPr indent="0" lvl="0" marL="158750" rtl="0" algn="l">
              <a:lnSpc>
                <a:spcPct val="100000"/>
              </a:lnSpc>
              <a:spcBef>
                <a:spcPts val="0"/>
              </a:spcBef>
              <a:spcAft>
                <a:spcPts val="0"/>
              </a:spcAft>
              <a:buSzPts val="1100"/>
              <a:buNone/>
            </a:pPr>
            <a:r>
              <a:t/>
            </a:r>
            <a:endParaRPr b="0" i="1"/>
          </a:p>
          <a:p>
            <a:pPr indent="0" lvl="0" marL="158750" rtl="0" algn="l">
              <a:lnSpc>
                <a:spcPct val="100000"/>
              </a:lnSpc>
              <a:spcBef>
                <a:spcPts val="0"/>
              </a:spcBef>
              <a:spcAft>
                <a:spcPts val="0"/>
              </a:spcAft>
              <a:buSzPts val="1100"/>
              <a:buNone/>
            </a:pPr>
            <a:r>
              <a:rPr b="0" i="1" lang="en-US"/>
              <a:t>Questions to Reflect:</a:t>
            </a:r>
            <a:endParaRPr/>
          </a:p>
          <a:p>
            <a:pPr indent="0" lvl="1" marL="457200" rtl="0" algn="l">
              <a:lnSpc>
                <a:spcPct val="100000"/>
              </a:lnSpc>
              <a:spcBef>
                <a:spcPts val="0"/>
              </a:spcBef>
              <a:spcAft>
                <a:spcPts val="0"/>
              </a:spcAft>
              <a:buSzPts val="1100"/>
              <a:buFont typeface="Arial"/>
              <a:buNone/>
            </a:pPr>
            <a:r>
              <a:rPr b="0" lang="en-US"/>
              <a:t>“What parts of the drawing represent teamwork to you?”</a:t>
            </a:r>
            <a:endParaRPr/>
          </a:p>
          <a:p>
            <a:pPr indent="0" lvl="1" marL="457200" rtl="0" algn="l">
              <a:lnSpc>
                <a:spcPct val="100000"/>
              </a:lnSpc>
              <a:spcBef>
                <a:spcPts val="0"/>
              </a:spcBef>
              <a:spcAft>
                <a:spcPts val="0"/>
              </a:spcAft>
              <a:buSzPts val="1100"/>
              <a:buFont typeface="Arial"/>
              <a:buNone/>
            </a:pPr>
            <a:r>
              <a:rPr b="0" lang="en-US"/>
              <a:t>“How did working together on the drawing demonstrate teamwork in real-time?”</a:t>
            </a:r>
            <a:endParaRPr/>
          </a:p>
          <a:p>
            <a:pPr indent="0" lvl="1" marL="457200" rtl="0" algn="l">
              <a:lnSpc>
                <a:spcPct val="100000"/>
              </a:lnSpc>
              <a:spcBef>
                <a:spcPts val="0"/>
              </a:spcBef>
              <a:spcAft>
                <a:spcPts val="0"/>
              </a:spcAft>
              <a:buSzPts val="1100"/>
              <a:buFont typeface="Arial"/>
              <a:buNone/>
            </a:pPr>
            <a:r>
              <a:rPr b="0" lang="en-US"/>
              <a:t>“What challenges did you face as a group, and how did you overcome them?”</a:t>
            </a:r>
            <a:endParaRPr/>
          </a:p>
          <a:p>
            <a:pPr indent="0" lvl="1" marL="457200" rtl="0" algn="l">
              <a:lnSpc>
                <a:spcPct val="100000"/>
              </a:lnSpc>
              <a:spcBef>
                <a:spcPts val="0"/>
              </a:spcBef>
              <a:spcAft>
                <a:spcPts val="0"/>
              </a:spcAft>
              <a:buSzPts val="1100"/>
              <a:buFont typeface="Arial"/>
              <a:buNone/>
            </a:pPr>
            <a:r>
              <a:rPr b="0" lang="en-US"/>
              <a:t>“How did different personalities contribute to the </a:t>
            </a:r>
            <a:r>
              <a:rPr lang="en-US"/>
              <a:t>final result?”</a:t>
            </a:r>
            <a:endParaRPr/>
          </a:p>
          <a:p>
            <a:pPr indent="-101600" lvl="0" marL="171450" rtl="0" algn="l">
              <a:lnSpc>
                <a:spcPct val="100000"/>
              </a:lnSpc>
              <a:spcBef>
                <a:spcPts val="0"/>
              </a:spcBef>
              <a:spcAft>
                <a:spcPts val="0"/>
              </a:spcAft>
              <a:buSzPts val="1100"/>
              <a:buNone/>
            </a:pPr>
            <a:r>
              <a:t/>
            </a:r>
            <a:endParaRPr b="0"/>
          </a:p>
          <a:p>
            <a:pPr indent="0" lvl="0" marL="0" rtl="0" algn="l">
              <a:lnSpc>
                <a:spcPct val="100000"/>
              </a:lnSpc>
              <a:spcBef>
                <a:spcPts val="0"/>
              </a:spcBef>
              <a:spcAft>
                <a:spcPts val="0"/>
              </a:spcAft>
              <a:buSzPts val="1100"/>
              <a:buNone/>
            </a:pPr>
            <a:r>
              <a:t/>
            </a:r>
            <a:endParaRPr b="0" i="1"/>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5" name="Google Shape;52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2 min</a:t>
            </a:r>
            <a:endParaRPr/>
          </a:p>
          <a:p>
            <a:pPr indent="0" lvl="0" marL="158750" rtl="0" algn="l">
              <a:lnSpc>
                <a:spcPct val="100000"/>
              </a:lnSpc>
              <a:spcBef>
                <a:spcPts val="0"/>
              </a:spcBef>
              <a:spcAft>
                <a:spcPts val="0"/>
              </a:spcAft>
              <a:buSzPts val="1100"/>
              <a:buNone/>
            </a:pPr>
            <a:r>
              <a:rPr lang="en-US"/>
              <a:t>(1:34 – 1:36)</a:t>
            </a:r>
            <a:endParaRPr/>
          </a:p>
          <a:p>
            <a:pPr indent="0" lvl="0" marL="0" rtl="0" algn="l">
              <a:lnSpc>
                <a:spcPct val="100000"/>
              </a:lnSpc>
              <a:spcBef>
                <a:spcPts val="0"/>
              </a:spcBef>
              <a:spcAft>
                <a:spcPts val="0"/>
              </a:spcAft>
              <a:buSzPts val="1100"/>
              <a:buNone/>
            </a:pPr>
            <a:r>
              <a:t/>
            </a:r>
            <a:endParaRPr b="0" i="1"/>
          </a:p>
          <a:p>
            <a:pPr indent="0" lvl="0" marL="0" rtl="0" algn="l">
              <a:lnSpc>
                <a:spcPct val="100000"/>
              </a:lnSpc>
              <a:spcBef>
                <a:spcPts val="0"/>
              </a:spcBef>
              <a:spcAft>
                <a:spcPts val="0"/>
              </a:spcAft>
              <a:buSzPts val="1100"/>
              <a:buNone/>
            </a:pPr>
            <a:r>
              <a:rPr b="0" i="1" lang="en-US"/>
              <a:t>Bring the whole group back together for a final reflection. Ask each group to share one key takeaway from the role-play exercise. </a:t>
            </a:r>
            <a:endParaRPr/>
          </a:p>
          <a:p>
            <a:pPr indent="0" lvl="0" marL="0" rtl="0" algn="l">
              <a:lnSpc>
                <a:spcPct val="100000"/>
              </a:lnSpc>
              <a:spcBef>
                <a:spcPts val="0"/>
              </a:spcBef>
              <a:spcAft>
                <a:spcPts val="0"/>
              </a:spcAft>
              <a:buSzPts val="1100"/>
              <a:buNone/>
            </a:pPr>
            <a:r>
              <a:t/>
            </a:r>
            <a:endParaRPr b="1" u="sng"/>
          </a:p>
          <a:p>
            <a:pPr indent="0" lvl="0" marL="0" rtl="0" algn="l">
              <a:lnSpc>
                <a:spcPct val="100000"/>
              </a:lnSpc>
              <a:spcBef>
                <a:spcPts val="0"/>
              </a:spcBef>
              <a:spcAft>
                <a:spcPts val="0"/>
              </a:spcAft>
              <a:buSzPts val="1100"/>
              <a:buNone/>
            </a:pPr>
            <a:r>
              <a:rPr b="1" lang="en-US" u="sng"/>
              <a:t>Say</a:t>
            </a:r>
            <a:endParaRPr/>
          </a:p>
          <a:p>
            <a:pPr indent="0" lvl="0" marL="0" rtl="0" algn="l">
              <a:lnSpc>
                <a:spcPct val="100000"/>
              </a:lnSpc>
              <a:spcBef>
                <a:spcPts val="0"/>
              </a:spcBef>
              <a:spcAft>
                <a:spcPts val="0"/>
              </a:spcAft>
              <a:buSzPts val="1100"/>
              <a:buNone/>
            </a:pPr>
            <a:r>
              <a:rPr b="0" lang="en-US"/>
              <a:t>What is one thing you’ll start doing as a facilitator? And  What’s one strategy you feel more confident about now?</a:t>
            </a:r>
            <a:endParaRPr/>
          </a:p>
          <a:p>
            <a:pPr indent="0" lvl="0" marL="0" rtl="0" algn="l">
              <a:lnSpc>
                <a:spcPct val="100000"/>
              </a:lnSpc>
              <a:spcBef>
                <a:spcPts val="0"/>
              </a:spcBef>
              <a:spcAft>
                <a:spcPts val="0"/>
              </a:spcAft>
              <a:buSzPts val="1100"/>
              <a:buNone/>
            </a:pPr>
            <a:r>
              <a:t/>
            </a:r>
            <a:endParaRPr b="0"/>
          </a:p>
          <a:p>
            <a:pPr indent="0" lvl="0" marL="0" rtl="0" algn="l">
              <a:lnSpc>
                <a:spcPct val="100000"/>
              </a:lnSpc>
              <a:spcBef>
                <a:spcPts val="0"/>
              </a:spcBef>
              <a:spcAft>
                <a:spcPts val="0"/>
              </a:spcAft>
              <a:buSzPts val="1100"/>
              <a:buNone/>
            </a:pPr>
            <a:r>
              <a:t/>
            </a:r>
            <a:endParaRPr b="0"/>
          </a:p>
          <a:p>
            <a:pPr indent="0" lvl="0" marL="158750" rtl="0" algn="l">
              <a:lnSpc>
                <a:spcPct val="100000"/>
              </a:lnSpc>
              <a:spcBef>
                <a:spcPts val="0"/>
              </a:spcBef>
              <a:spcAft>
                <a:spcPts val="0"/>
              </a:spcAft>
              <a:buSzPts val="1100"/>
              <a:buFont typeface="Arial"/>
              <a:buNone/>
            </a:pPr>
            <a:r>
              <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 name="Google Shape;7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5 mins</a:t>
            </a:r>
            <a:endParaRPr/>
          </a:p>
          <a:p>
            <a:pPr indent="0" lvl="0" marL="158750" rtl="0" algn="l">
              <a:lnSpc>
                <a:spcPct val="100000"/>
              </a:lnSpc>
              <a:spcBef>
                <a:spcPts val="0"/>
              </a:spcBef>
              <a:spcAft>
                <a:spcPts val="0"/>
              </a:spcAft>
              <a:buSzPts val="1100"/>
              <a:buNone/>
            </a:pPr>
            <a:r>
              <a:rPr lang="en-US"/>
              <a:t>(0:07 – 0:12)</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 </a:t>
            </a:r>
            <a:endParaRPr/>
          </a:p>
          <a:p>
            <a:pPr indent="0" lvl="0" marL="158750" rtl="0" algn="l">
              <a:lnSpc>
                <a:spcPct val="100000"/>
              </a:lnSpc>
              <a:spcBef>
                <a:spcPts val="0"/>
              </a:spcBef>
              <a:spcAft>
                <a:spcPts val="0"/>
              </a:spcAft>
              <a:buSzPts val="1100"/>
              <a:buNone/>
            </a:pPr>
            <a:r>
              <a:rPr lang="en-US"/>
              <a:t>Let's take a look at an example of using everyday objects to play creative games. This video is from Sense Education and gives a great example of using everyday objects for a memory game. Let's take a look and see what can learn from this.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i="1" lang="en-US"/>
              <a:t>Facilitator plays video then asks debrief question.</a:t>
            </a:r>
            <a:endParaRPr/>
          </a:p>
          <a:p>
            <a:pPr indent="0" lvl="0" marL="158750" rtl="0" algn="l">
              <a:lnSpc>
                <a:spcPct val="100000"/>
              </a:lnSpc>
              <a:spcBef>
                <a:spcPts val="0"/>
              </a:spcBef>
              <a:spcAft>
                <a:spcPts val="0"/>
              </a:spcAft>
              <a:buSzPts val="1100"/>
              <a:buNone/>
            </a:pPr>
            <a:r>
              <a:t/>
            </a:r>
            <a:endParaRPr i="1"/>
          </a:p>
          <a:p>
            <a:pPr indent="0" lvl="0" marL="158750" rtl="0" algn="l">
              <a:lnSpc>
                <a:spcPct val="100000"/>
              </a:lnSpc>
              <a:spcBef>
                <a:spcPts val="0"/>
              </a:spcBef>
              <a:spcAft>
                <a:spcPts val="0"/>
              </a:spcAft>
              <a:buSzPts val="1100"/>
              <a:buNone/>
            </a:pPr>
            <a:r>
              <a:rPr lang="en-US"/>
              <a:t>Do you think the game was effective in meeting the facilitator's objective? Why or why not?</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i="1" lang="en-US"/>
              <a:t>Video link: </a:t>
            </a:r>
            <a:r>
              <a:rPr i="1" lang="en-US" u="sng">
                <a:solidFill>
                  <a:schemeClr val="hlink"/>
                </a:solidFill>
                <a:hlinkClick r:id="rId2"/>
              </a:rPr>
              <a:t>https://youtu.be/q4S-yXRKtgI?si=88zQiMuYP_LHPCOU</a:t>
            </a:r>
            <a:endParaRPr/>
          </a:p>
          <a:p>
            <a:pPr indent="0" lvl="0" marL="158750" rtl="0" algn="l">
              <a:lnSpc>
                <a:spcPct val="100000"/>
              </a:lnSpc>
              <a:spcBef>
                <a:spcPts val="0"/>
              </a:spcBef>
              <a:spcAft>
                <a:spcPts val="0"/>
              </a:spcAft>
              <a:buSzPts val="1100"/>
              <a:buNone/>
            </a:pPr>
            <a:r>
              <a:t/>
            </a:r>
            <a:endParaRPr i="1"/>
          </a:p>
          <a:p>
            <a:pPr indent="0" lvl="0" marL="158750" rtl="0" algn="l">
              <a:lnSpc>
                <a:spcPct val="100000"/>
              </a:lnSpc>
              <a:spcBef>
                <a:spcPts val="0"/>
              </a:spcBef>
              <a:spcAft>
                <a:spcPts val="0"/>
              </a:spcAft>
              <a:buSzPts val="1100"/>
              <a:buNone/>
            </a:pPr>
            <a:r>
              <a:t/>
            </a:r>
            <a:endParaRPr i="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2 min</a:t>
            </a:r>
            <a:endParaRPr/>
          </a:p>
          <a:p>
            <a:pPr indent="0" lvl="0" marL="158750" rtl="0" algn="l">
              <a:lnSpc>
                <a:spcPct val="100000"/>
              </a:lnSpc>
              <a:spcBef>
                <a:spcPts val="0"/>
              </a:spcBef>
              <a:spcAft>
                <a:spcPts val="0"/>
              </a:spcAft>
              <a:buSzPts val="1100"/>
              <a:buNone/>
            </a:pPr>
            <a:r>
              <a:rPr lang="en-US"/>
              <a:t>(0:12 – 0:14)</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Now let’s talk about playful learning and what it means. Playful learning is an approach where learning happens through play. It’s not just about having fun – though that is important – but also about helping kids develop social skills, creativity, and problem-solving abilities. For example, at any typical playground, we see playful learning in action all the time. Kids naturally engage in activities that challenge them physically and mentally – like figuring out how to navigate a tricky climbing structure or coming up with new games with friends. Again, this may be difficult for some  to do on their own because of their past experiences. Our goal for part two of this series is to show you how you can conduct and facilitate this kind of learning at camp, making it both enjoyable and educational.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 name="Google Shape;9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(0:14 – 0:15)</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Now that we have reviewed what playful learning is, let's talk about how to make the environment safe and inclusive for youth and why. We will provide guidance on physical and emotional safety, how to encourage participation, how to manage the different dynamics of the groups you supervise, dealing with bullying and creating an overall positive and fun atmosphere.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1 min</a:t>
            </a:r>
            <a:endParaRPr/>
          </a:p>
          <a:p>
            <a:pPr indent="0" lvl="0" marL="158750" rtl="0" algn="l">
              <a:lnSpc>
                <a:spcPct val="100000"/>
              </a:lnSpc>
              <a:spcBef>
                <a:spcPts val="0"/>
              </a:spcBef>
              <a:spcAft>
                <a:spcPts val="0"/>
              </a:spcAft>
              <a:buSzPts val="1100"/>
              <a:buNone/>
            </a:pPr>
            <a:r>
              <a:rPr lang="en-US"/>
              <a:t>(0:15 – 0:16)</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Also highly important is the physical setup of the learning space. By keeping the space clearly defined, organizing the materials or equipment and planning based on age and ability, your space can be setup for success. We will first go over the safety of the environment and then get into the tips.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2 mins</a:t>
            </a:r>
            <a:endParaRPr/>
          </a:p>
          <a:p>
            <a:pPr indent="0" lvl="0" marL="158750" rtl="0" algn="l">
              <a:lnSpc>
                <a:spcPct val="100000"/>
              </a:lnSpc>
              <a:spcBef>
                <a:spcPts val="0"/>
              </a:spcBef>
              <a:spcAft>
                <a:spcPts val="0"/>
              </a:spcAft>
              <a:buSzPts val="1100"/>
              <a:buNone/>
            </a:pPr>
            <a:r>
              <a:rPr lang="en-US"/>
              <a:t>(0:16 – 0:18)</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Playful learning in a physically safe environment means ensuring that the environment can be used easily without the threat of injuries due to physical hazards that can cause slipping, falling or injuries to . The activities also need to be developmentally appropriate based on the age of the participants. To ensure this, be sure to check the play area for any potential areas before starting activities. Let's say you are about to start a group game activity. Prior to starting, do a walk-through of the play space to check for uneven ground, sharp objects or any item that could cause harm. So if you're playing tag near a wooded area, make sure there are no tree roots or rocks that the participants could trip over. What are some common hazards that you have noticed in your play areas?</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Emotional safety is just as important as physical safety.  need to feel emotionally secure, free from judgment or exclusion, so they can be expressive during play. For your group games, encourage all  to cheer each other on, regardless of skill level to make it clear that everyone's effort is valued and it's not just about winning. Think of those relay races in gym class. When you organize one, praise teamwork and participation over who crosses the finish line first. When  in your activities are shy or hesitant, how do you encourage them to participate?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 name="Google Shape;13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2 mins</a:t>
            </a:r>
            <a:endParaRPr/>
          </a:p>
          <a:p>
            <a:pPr indent="0" lvl="0" marL="158750" rtl="0" algn="l">
              <a:lnSpc>
                <a:spcPct val="100000"/>
              </a:lnSpc>
              <a:spcBef>
                <a:spcPts val="0"/>
              </a:spcBef>
              <a:spcAft>
                <a:spcPts val="0"/>
              </a:spcAft>
              <a:buSzPts val="1100"/>
              <a:buNone/>
            </a:pPr>
            <a:r>
              <a:rPr lang="en-US"/>
              <a:t>(0:18 – 0:20)</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b="1" lang="en-US" u="sng"/>
              <a:t>Say</a:t>
            </a:r>
            <a:endParaRPr/>
          </a:p>
          <a:p>
            <a:pPr indent="0" lvl="0" marL="158750" rtl="0" algn="l">
              <a:lnSpc>
                <a:spcPct val="100000"/>
              </a:lnSpc>
              <a:spcBef>
                <a:spcPts val="0"/>
              </a:spcBef>
              <a:spcAft>
                <a:spcPts val="0"/>
              </a:spcAft>
              <a:buSzPts val="1100"/>
              <a:buNone/>
            </a:pPr>
            <a:r>
              <a:rPr lang="en-US"/>
              <a:t>How can you modify activities to ensure all  participants are able to join in? There are practical ways to do this.  often want to be in a leadership role so offer these opportunities to them, adjusting the types of roles based on their ability levels. Picture a dodgeball game with participants that have mobility challenges. You can modify the rules so that those  can be "protectors" who can block the ball for their team without having to run. This way, they are still fully engaged in the game. Think about what adaptations you can make to common games to ensure all participants can be engaged keeping the game fun while making sure it's accessible.</a:t>
            </a:r>
            <a:endParaRPr/>
          </a:p>
          <a:p>
            <a:pPr indent="0" lvl="0" marL="158750" rtl="0" algn="l">
              <a:lnSpc>
                <a:spcPct val="100000"/>
              </a:lnSpc>
              <a:spcBef>
                <a:spcPts val="0"/>
              </a:spcBef>
              <a:spcAft>
                <a:spcPts val="0"/>
              </a:spcAft>
              <a:buSzPts val="1100"/>
              <a:buNone/>
            </a:pPr>
            <a:r>
              <a:t/>
            </a:r>
            <a:endParaRPr/>
          </a:p>
          <a:p>
            <a:pPr indent="0" lvl="0" marL="158750" rtl="0" algn="l">
              <a:lnSpc>
                <a:spcPct val="100000"/>
              </a:lnSpc>
              <a:spcBef>
                <a:spcPts val="0"/>
              </a:spcBef>
              <a:spcAft>
                <a:spcPts val="0"/>
              </a:spcAft>
              <a:buSzPts val="1100"/>
              <a:buNone/>
            </a:pPr>
            <a:r>
              <a:rPr lang="en-US"/>
              <a:t>Managing the dynamics of the group involves monitoring the activities to ensure that none of the  feels excluded or that no one  or small group of s dominate the game. Everyone should be participating for it to be successful. Scavenger hunts can be lots of fun. To manage the dynamics during a scavenger hunt, assign rotating roles such as "leader," "clue solver," and "note-taker" to different participants. By doing this you can ensure that each  has the opportunity to contribute in a way that matches their comfort level and strengths. What are some strategies you can use to make sure the quieter  are involved and engaged? How would you handle a  who tries to control the entire activity?</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22.png"/><Relationship Id="rId4" Type="http://schemas.openxmlformats.org/officeDocument/2006/relationships/image" Target="../media/image6.png"/><Relationship Id="rId5"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807300"/>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3"/>
              </a:buClr>
              <a:buSzPts val="6000"/>
              <a:buFont typeface="Corbel"/>
              <a:buNone/>
              <a:defRPr sz="6000">
                <a:solidFill>
                  <a:schemeClr val="accent3"/>
                </a:solidFill>
              </a:defRPr>
            </a:lvl1pPr>
            <a:lvl2pPr lvl="1" algn="l">
              <a:lnSpc>
                <a:spcPct val="100000"/>
              </a:lnSpc>
              <a:spcBef>
                <a:spcPts val="0"/>
              </a:spcBef>
              <a:spcAft>
                <a:spcPts val="0"/>
              </a:spcAft>
              <a:buClr>
                <a:schemeClr val="accent3"/>
              </a:buClr>
              <a:buSzPts val="1400"/>
              <a:buNone/>
              <a:defRPr>
                <a:solidFill>
                  <a:schemeClr val="accent3"/>
                </a:solidFill>
              </a:defRPr>
            </a:lvl2pPr>
            <a:lvl3pPr lvl="2" algn="l">
              <a:lnSpc>
                <a:spcPct val="100000"/>
              </a:lnSpc>
              <a:spcBef>
                <a:spcPts val="0"/>
              </a:spcBef>
              <a:spcAft>
                <a:spcPts val="0"/>
              </a:spcAft>
              <a:buClr>
                <a:schemeClr val="accent3"/>
              </a:buClr>
              <a:buSzPts val="1400"/>
              <a:buNone/>
              <a:defRPr>
                <a:solidFill>
                  <a:schemeClr val="accent3"/>
                </a:solidFill>
              </a:defRPr>
            </a:lvl3pPr>
            <a:lvl4pPr lvl="3" algn="l">
              <a:lnSpc>
                <a:spcPct val="100000"/>
              </a:lnSpc>
              <a:spcBef>
                <a:spcPts val="0"/>
              </a:spcBef>
              <a:spcAft>
                <a:spcPts val="0"/>
              </a:spcAft>
              <a:buClr>
                <a:schemeClr val="accent3"/>
              </a:buClr>
              <a:buSzPts val="1400"/>
              <a:buNone/>
              <a:defRPr>
                <a:solidFill>
                  <a:schemeClr val="accent3"/>
                </a:solidFill>
              </a:defRPr>
            </a:lvl4pPr>
            <a:lvl5pPr lvl="4" algn="l">
              <a:lnSpc>
                <a:spcPct val="100000"/>
              </a:lnSpc>
              <a:spcBef>
                <a:spcPts val="0"/>
              </a:spcBef>
              <a:spcAft>
                <a:spcPts val="0"/>
              </a:spcAft>
              <a:buClr>
                <a:schemeClr val="accent3"/>
              </a:buClr>
              <a:buSzPts val="1400"/>
              <a:buNone/>
              <a:defRPr>
                <a:solidFill>
                  <a:schemeClr val="accent3"/>
                </a:solidFill>
              </a:defRPr>
            </a:lvl5pPr>
            <a:lvl6pPr lvl="5" algn="l">
              <a:lnSpc>
                <a:spcPct val="100000"/>
              </a:lnSpc>
              <a:spcBef>
                <a:spcPts val="0"/>
              </a:spcBef>
              <a:spcAft>
                <a:spcPts val="0"/>
              </a:spcAft>
              <a:buClr>
                <a:schemeClr val="accent3"/>
              </a:buClr>
              <a:buSzPts val="1400"/>
              <a:buNone/>
              <a:defRPr>
                <a:solidFill>
                  <a:schemeClr val="accent3"/>
                </a:solidFill>
              </a:defRPr>
            </a:lvl6pPr>
            <a:lvl7pPr lvl="6" algn="l">
              <a:lnSpc>
                <a:spcPct val="100000"/>
              </a:lnSpc>
              <a:spcBef>
                <a:spcPts val="0"/>
              </a:spcBef>
              <a:spcAft>
                <a:spcPts val="0"/>
              </a:spcAft>
              <a:buClr>
                <a:schemeClr val="accent3"/>
              </a:buClr>
              <a:buSzPts val="1400"/>
              <a:buNone/>
              <a:defRPr>
                <a:solidFill>
                  <a:schemeClr val="accent3"/>
                </a:solidFill>
              </a:defRPr>
            </a:lvl7pPr>
            <a:lvl8pPr lvl="7" algn="l">
              <a:lnSpc>
                <a:spcPct val="100000"/>
              </a:lnSpc>
              <a:spcBef>
                <a:spcPts val="0"/>
              </a:spcBef>
              <a:spcAft>
                <a:spcPts val="0"/>
              </a:spcAft>
              <a:buClr>
                <a:schemeClr val="accent3"/>
              </a:buClr>
              <a:buSzPts val="1400"/>
              <a:buNone/>
              <a:defRPr>
                <a:solidFill>
                  <a:schemeClr val="accent3"/>
                </a:solidFill>
              </a:defRPr>
            </a:lvl8pPr>
            <a:lvl9pPr lvl="8" algn="l">
              <a:lnSpc>
                <a:spcPct val="100000"/>
              </a:lnSpc>
              <a:spcBef>
                <a:spcPts val="0"/>
              </a:spcBef>
              <a:spcAft>
                <a:spcPts val="0"/>
              </a:spcAft>
              <a:buClr>
                <a:schemeClr val="accent3"/>
              </a:buClr>
              <a:buSzPts val="1400"/>
              <a:buNone/>
              <a:defRPr>
                <a:solidFill>
                  <a:schemeClr val="accent3"/>
                </a:solidFill>
              </a:defRPr>
            </a:lvl9pPr>
          </a:lstStyle>
          <a:p/>
        </p:txBody>
      </p:sp>
      <p:sp>
        <p:nvSpPr>
          <p:cNvPr id="13" name="Google Shape;13;p2"/>
          <p:cNvSpPr txBox="1"/>
          <p:nvPr>
            <p:ph idx="1" type="subTitle"/>
          </p:nvPr>
        </p:nvSpPr>
        <p:spPr>
          <a:xfrm>
            <a:off x="1524000" y="4256314"/>
            <a:ext cx="9144000" cy="10014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3F3F3F"/>
              </a:buClr>
              <a:buSzPts val="2400"/>
              <a:buNone/>
              <a:defRPr sz="2400">
                <a:solidFill>
                  <a:srgbClr val="3F3F3F"/>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Text&#10;&#10;Description automatically generated" id="14" name="Google Shape;14;p2"/>
          <p:cNvPicPr preferRelativeResize="0"/>
          <p:nvPr/>
        </p:nvPicPr>
        <p:blipFill rotWithShape="1">
          <a:blip r:embed="rId2">
            <a:alphaModFix/>
          </a:blip>
          <a:srcRect b="0" l="0" r="0" t="0"/>
          <a:stretch/>
        </p:blipFill>
        <p:spPr>
          <a:xfrm>
            <a:off x="56477" y="-79512"/>
            <a:ext cx="5440678" cy="2078036"/>
          </a:xfrm>
          <a:prstGeom prst="rect">
            <a:avLst/>
          </a:prstGeom>
          <a:noFill/>
          <a:ln>
            <a:noFill/>
          </a:ln>
        </p:spPr>
      </p:pic>
      <p:pic>
        <p:nvPicPr>
          <p:cNvPr id="15" name="Google Shape;15;p2"/>
          <p:cNvPicPr preferRelativeResize="0"/>
          <p:nvPr/>
        </p:nvPicPr>
        <p:blipFill rotWithShape="1">
          <a:blip r:embed="rId3">
            <a:alphaModFix/>
          </a:blip>
          <a:srcRect b="0" l="0" r="0" t="0"/>
          <a:stretch/>
        </p:blipFill>
        <p:spPr>
          <a:xfrm>
            <a:off x="56477" y="3857150"/>
            <a:ext cx="4338627" cy="3105673"/>
          </a:xfrm>
          <a:prstGeom prst="rect">
            <a:avLst/>
          </a:prstGeom>
          <a:noFill/>
          <a:ln>
            <a:noFill/>
          </a:ln>
        </p:spPr>
      </p:pic>
      <p:pic>
        <p:nvPicPr>
          <p:cNvPr id="16" name="Google Shape;16;p2"/>
          <p:cNvPicPr preferRelativeResize="0"/>
          <p:nvPr/>
        </p:nvPicPr>
        <p:blipFill rotWithShape="1">
          <a:blip r:embed="rId4">
            <a:alphaModFix/>
          </a:blip>
          <a:srcRect b="0" l="0" r="0" t="0"/>
          <a:stretch/>
        </p:blipFill>
        <p:spPr>
          <a:xfrm>
            <a:off x="8610492" y="-79500"/>
            <a:ext cx="3533199" cy="2568800"/>
          </a:xfrm>
          <a:prstGeom prst="rect">
            <a:avLst/>
          </a:prstGeom>
          <a:noFill/>
          <a:ln>
            <a:noFill/>
          </a:ln>
        </p:spPr>
      </p:pic>
      <p:pic>
        <p:nvPicPr>
          <p:cNvPr id="17" name="Google Shape;17;p2"/>
          <p:cNvPicPr preferRelativeResize="0"/>
          <p:nvPr/>
        </p:nvPicPr>
        <p:blipFill rotWithShape="1">
          <a:blip r:embed="rId5">
            <a:alphaModFix/>
          </a:blip>
          <a:srcRect b="0" l="0" r="0" t="0"/>
          <a:stretch/>
        </p:blipFill>
        <p:spPr>
          <a:xfrm>
            <a:off x="5184174" y="5993833"/>
            <a:ext cx="6812213" cy="6741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Why CCL 2">
    <p:spTree>
      <p:nvGrpSpPr>
        <p:cNvPr id="18" name="Shape 18"/>
        <p:cNvGrpSpPr/>
        <p:nvPr/>
      </p:nvGrpSpPr>
      <p:grpSpPr>
        <a:xfrm>
          <a:off x="0" y="0"/>
          <a:ext cx="0" cy="0"/>
          <a:chOff x="0" y="0"/>
          <a:chExt cx="0" cy="0"/>
        </a:xfrm>
      </p:grpSpPr>
      <p:pic>
        <p:nvPicPr>
          <p:cNvPr id="19" name="Google Shape;19;p3"/>
          <p:cNvPicPr preferRelativeResize="0"/>
          <p:nvPr/>
        </p:nvPicPr>
        <p:blipFill rotWithShape="1">
          <a:blip r:embed="rId2">
            <a:alphaModFix/>
          </a:blip>
          <a:srcRect b="0" l="0" r="0" t="0"/>
          <a:stretch/>
        </p:blipFill>
        <p:spPr>
          <a:xfrm>
            <a:off x="0" y="0"/>
            <a:ext cx="262393" cy="6866111"/>
          </a:xfrm>
          <a:prstGeom prst="rect">
            <a:avLst/>
          </a:prstGeom>
          <a:noFill/>
          <a:ln>
            <a:noFill/>
          </a:ln>
        </p:spPr>
      </p:pic>
      <p:pic>
        <p:nvPicPr>
          <p:cNvPr id="20" name="Google Shape;20;p3"/>
          <p:cNvPicPr preferRelativeResize="0"/>
          <p:nvPr/>
        </p:nvPicPr>
        <p:blipFill rotWithShape="1">
          <a:blip r:embed="rId3">
            <a:alphaModFix/>
          </a:blip>
          <a:srcRect b="0" l="0" r="0" t="0"/>
          <a:stretch/>
        </p:blipFill>
        <p:spPr>
          <a:xfrm>
            <a:off x="0" y="0"/>
            <a:ext cx="12192000" cy="1710825"/>
          </a:xfrm>
          <a:prstGeom prst="rect">
            <a:avLst/>
          </a:prstGeom>
          <a:noFill/>
          <a:ln>
            <a:noFill/>
          </a:ln>
        </p:spPr>
      </p:pic>
      <p:pic>
        <p:nvPicPr>
          <p:cNvPr descr="Text&#10;&#10;Description automatically generated" id="21" name="Google Shape;21;p3"/>
          <p:cNvPicPr preferRelativeResize="0"/>
          <p:nvPr/>
        </p:nvPicPr>
        <p:blipFill rotWithShape="1">
          <a:blip r:embed="rId4">
            <a:alphaModFix/>
          </a:blip>
          <a:srcRect b="0" l="0" r="0" t="0"/>
          <a:stretch/>
        </p:blipFill>
        <p:spPr>
          <a:xfrm>
            <a:off x="9832869" y="-8108"/>
            <a:ext cx="2359133" cy="761804"/>
          </a:xfrm>
          <a:prstGeom prst="rect">
            <a:avLst/>
          </a:prstGeom>
          <a:noFill/>
          <a:ln>
            <a:noFill/>
          </a:ln>
        </p:spPr>
      </p:pic>
      <p:sp>
        <p:nvSpPr>
          <p:cNvPr id="22" name="Google Shape;22;p3"/>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1076325" y="1711325"/>
            <a:ext cx="10277400" cy="46197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 name="Shape 24"/>
        <p:cNvGrpSpPr/>
        <p:nvPr/>
      </p:nvGrpSpPr>
      <p:grpSpPr>
        <a:xfrm>
          <a:off x="0" y="0"/>
          <a:ext cx="0" cy="0"/>
          <a:chOff x="0" y="0"/>
          <a:chExt cx="0" cy="0"/>
        </a:xfrm>
      </p:grpSpPr>
      <p:sp>
        <p:nvSpPr>
          <p:cNvPr id="25" name="Google Shape;25;p4"/>
          <p:cNvSpPr/>
          <p:nvPr/>
        </p:nvSpPr>
        <p:spPr>
          <a:xfrm>
            <a:off x="0" y="0"/>
            <a:ext cx="498870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orbel"/>
              <a:ea typeface="Corbel"/>
              <a:cs typeface="Corbel"/>
              <a:sym typeface="Corbel"/>
            </a:endParaRPr>
          </a:p>
        </p:txBody>
      </p:sp>
      <p:sp>
        <p:nvSpPr>
          <p:cNvPr id="26" name="Google Shape;26;p4"/>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Corbel"/>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
          <p:cNvSpPr/>
          <p:nvPr>
            <p:ph idx="2" type="pic"/>
          </p:nvPr>
        </p:nvSpPr>
        <p:spPr>
          <a:xfrm>
            <a:off x="5183188" y="987425"/>
            <a:ext cx="6172200" cy="4873500"/>
          </a:xfrm>
          <a:prstGeom prst="rect">
            <a:avLst/>
          </a:prstGeom>
          <a:noFill/>
          <a:ln>
            <a:noFill/>
          </a:ln>
        </p:spPr>
      </p:sp>
      <p:sp>
        <p:nvSpPr>
          <p:cNvPr id="28" name="Google Shape;28;p4"/>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600"/>
              <a:buNone/>
              <a:defRPr sz="1600">
                <a:solidFill>
                  <a:schemeClr val="lt1"/>
                </a:solidFill>
              </a:defRPr>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descr="Logo&#10;&#10;Description automatically generated with medium confidence" id="29" name="Google Shape;29;p4"/>
          <p:cNvPicPr preferRelativeResize="0"/>
          <p:nvPr/>
        </p:nvPicPr>
        <p:blipFill rotWithShape="1">
          <a:blip r:embed="rId2">
            <a:alphaModFix/>
          </a:blip>
          <a:srcRect b="0" l="0" r="0" t="0"/>
          <a:stretch/>
        </p:blipFill>
        <p:spPr>
          <a:xfrm>
            <a:off x="289964" y="5926311"/>
            <a:ext cx="2682823" cy="8337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Why CCL?">
    <p:spTree>
      <p:nvGrpSpPr>
        <p:cNvPr id="30" name="Shape 30"/>
        <p:cNvGrpSpPr/>
        <p:nvPr/>
      </p:nvGrpSpPr>
      <p:grpSpPr>
        <a:xfrm>
          <a:off x="0" y="0"/>
          <a:ext cx="0" cy="0"/>
          <a:chOff x="0" y="0"/>
          <a:chExt cx="0" cy="0"/>
        </a:xfrm>
      </p:grpSpPr>
      <p:pic>
        <p:nvPicPr>
          <p:cNvPr id="31" name="Google Shape;31;p5"/>
          <p:cNvPicPr preferRelativeResize="0"/>
          <p:nvPr/>
        </p:nvPicPr>
        <p:blipFill rotWithShape="1">
          <a:blip r:embed="rId2">
            <a:alphaModFix/>
          </a:blip>
          <a:srcRect b="0" l="0" r="0" t="0"/>
          <a:stretch/>
        </p:blipFill>
        <p:spPr>
          <a:xfrm>
            <a:off x="0" y="0"/>
            <a:ext cx="262393" cy="6866111"/>
          </a:xfrm>
          <a:prstGeom prst="rect">
            <a:avLst/>
          </a:prstGeom>
          <a:noFill/>
          <a:ln>
            <a:noFill/>
          </a:ln>
        </p:spPr>
      </p:pic>
      <p:pic>
        <p:nvPicPr>
          <p:cNvPr id="32" name="Google Shape;32;p5"/>
          <p:cNvPicPr preferRelativeResize="0"/>
          <p:nvPr/>
        </p:nvPicPr>
        <p:blipFill rotWithShape="1">
          <a:blip r:embed="rId3">
            <a:alphaModFix/>
          </a:blip>
          <a:srcRect b="0" l="0" r="0" t="0"/>
          <a:stretch/>
        </p:blipFill>
        <p:spPr>
          <a:xfrm>
            <a:off x="0" y="-8100"/>
            <a:ext cx="12192000" cy="1710825"/>
          </a:xfrm>
          <a:prstGeom prst="rect">
            <a:avLst/>
          </a:prstGeom>
          <a:noFill/>
          <a:ln>
            <a:noFill/>
          </a:ln>
        </p:spPr>
      </p:pic>
      <p:sp>
        <p:nvSpPr>
          <p:cNvPr id="33" name="Google Shape;33;p5"/>
          <p:cNvSpPr txBox="1"/>
          <p:nvPr>
            <p:ph type="title"/>
          </p:nvPr>
        </p:nvSpPr>
        <p:spPr>
          <a:xfrm>
            <a:off x="718125" y="0"/>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Text&#10;&#10;Description automatically generated" id="34" name="Google Shape;34;p5"/>
          <p:cNvPicPr preferRelativeResize="0"/>
          <p:nvPr/>
        </p:nvPicPr>
        <p:blipFill rotWithShape="1">
          <a:blip r:embed="rId4">
            <a:alphaModFix/>
          </a:blip>
          <a:srcRect b="0" l="0" r="0" t="0"/>
          <a:stretch/>
        </p:blipFill>
        <p:spPr>
          <a:xfrm>
            <a:off x="9832869" y="-8108"/>
            <a:ext cx="2359133" cy="761804"/>
          </a:xfrm>
          <a:prstGeom prst="rect">
            <a:avLst/>
          </a:prstGeom>
          <a:noFill/>
          <a:ln>
            <a:noFill/>
          </a:ln>
        </p:spPr>
      </p:pic>
      <p:sp>
        <p:nvSpPr>
          <p:cNvPr id="35" name="Google Shape;35;p5"/>
          <p:cNvSpPr/>
          <p:nvPr/>
        </p:nvSpPr>
        <p:spPr>
          <a:xfrm>
            <a:off x="929834" y="2170356"/>
            <a:ext cx="7693200" cy="378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rbel"/>
                <a:ea typeface="Corbel"/>
                <a:cs typeface="Corbel"/>
                <a:sym typeface="Corbel"/>
              </a:rPr>
              <a:t>Career Connected Learning is rooted in the idea that the best way for  to build the skills essential for a successful career is through direct, hands-on experience connected to rigorous classroom learning and reflection.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rbel"/>
                <a:ea typeface="Corbel"/>
                <a:cs typeface="Corbel"/>
                <a:sym typeface="Corbel"/>
              </a:rPr>
              <a:t>At the same time that Philadelphia employers need a prepared workforce, students from many of our neighborhoods do not get the chance to learn about or connect to career opportunities and pathways.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Corbel"/>
              <a:ea typeface="Corbel"/>
              <a:cs typeface="Corbel"/>
              <a:sym typeface="Corbe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00000"/>
                </a:solidFill>
                <a:latin typeface="Corbel"/>
                <a:ea typeface="Corbel"/>
                <a:cs typeface="Corbel"/>
                <a:sym typeface="Corbel"/>
              </a:rPr>
              <a:t>Bridging this divide is essential to our City’s equitable economic recovery and future growth. </a:t>
            </a:r>
            <a:br>
              <a:rPr b="0" i="0" lang="en-US" sz="2000" u="none" cap="none" strike="noStrike">
                <a:solidFill>
                  <a:srgbClr val="000000"/>
                </a:solidFill>
                <a:latin typeface="Corbel"/>
                <a:ea typeface="Corbel"/>
                <a:cs typeface="Corbel"/>
                <a:sym typeface="Corbel"/>
              </a:rPr>
            </a:br>
            <a:endParaRPr b="0" i="0" sz="2000" u="none" cap="none" strike="noStrike">
              <a:solidFill>
                <a:srgbClr val="000000"/>
              </a:solidFill>
              <a:latin typeface="Corbel"/>
              <a:ea typeface="Corbel"/>
              <a:cs typeface="Corbel"/>
              <a:sym typeface="Corbel"/>
            </a:endParaRPr>
          </a:p>
        </p:txBody>
      </p:sp>
      <p:pic>
        <p:nvPicPr>
          <p:cNvPr descr="A picture containing person, person, tent, male&#10;&#10;Description automatically generated" id="36" name="Google Shape;36;p5"/>
          <p:cNvPicPr preferRelativeResize="0"/>
          <p:nvPr/>
        </p:nvPicPr>
        <p:blipFill rotWithShape="1">
          <a:blip r:embed="rId5">
            <a:alphaModFix/>
          </a:blip>
          <a:srcRect b="0" l="0" r="0" t="0"/>
          <a:stretch/>
        </p:blipFill>
        <p:spPr>
          <a:xfrm>
            <a:off x="8623139" y="2170356"/>
            <a:ext cx="3136030" cy="311917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rtners + Roles" type="blank">
  <p:cSld name="BLANK">
    <p:bg>
      <p:bgPr>
        <a:solidFill>
          <a:schemeClr val="lt1"/>
        </a:solidFill>
      </p:bgPr>
    </p:bg>
    <p:spTree>
      <p:nvGrpSpPr>
        <p:cNvPr id="37" name="Shape 37"/>
        <p:cNvGrpSpPr/>
        <p:nvPr/>
      </p:nvGrpSpPr>
      <p:grpSpPr>
        <a:xfrm>
          <a:off x="0" y="0"/>
          <a:ext cx="0" cy="0"/>
          <a:chOff x="0" y="0"/>
          <a:chExt cx="0" cy="0"/>
        </a:xfrm>
      </p:grpSpPr>
      <p:pic>
        <p:nvPicPr>
          <p:cNvPr descr="Diagram, timeline&#10;&#10;Description automatically generated" id="38" name="Google Shape;38;p6"/>
          <p:cNvPicPr preferRelativeResize="0"/>
          <p:nvPr/>
        </p:nvPicPr>
        <p:blipFill rotWithShape="1">
          <a:blip r:embed="rId2">
            <a:alphaModFix/>
          </a:blip>
          <a:srcRect b="3417" l="0" r="0" t="0"/>
          <a:stretch/>
        </p:blipFill>
        <p:spPr>
          <a:xfrm>
            <a:off x="2389047" y="1214104"/>
            <a:ext cx="6801253" cy="5652002"/>
          </a:xfrm>
          <a:prstGeom prst="rect">
            <a:avLst/>
          </a:prstGeom>
          <a:noFill/>
          <a:ln>
            <a:noFill/>
          </a:ln>
        </p:spPr>
      </p:pic>
      <p:pic>
        <p:nvPicPr>
          <p:cNvPr id="39" name="Google Shape;39;p6"/>
          <p:cNvPicPr preferRelativeResize="0"/>
          <p:nvPr/>
        </p:nvPicPr>
        <p:blipFill rotWithShape="1">
          <a:blip r:embed="rId3">
            <a:alphaModFix/>
          </a:blip>
          <a:srcRect b="0" l="0" r="0" t="0"/>
          <a:stretch/>
        </p:blipFill>
        <p:spPr>
          <a:xfrm>
            <a:off x="0" y="0"/>
            <a:ext cx="262393" cy="6866111"/>
          </a:xfrm>
          <a:prstGeom prst="rect">
            <a:avLst/>
          </a:prstGeom>
          <a:noFill/>
          <a:ln>
            <a:noFill/>
          </a:ln>
        </p:spPr>
      </p:pic>
      <p:pic>
        <p:nvPicPr>
          <p:cNvPr id="40" name="Google Shape;40;p6"/>
          <p:cNvPicPr preferRelativeResize="0"/>
          <p:nvPr/>
        </p:nvPicPr>
        <p:blipFill rotWithShape="1">
          <a:blip r:embed="rId4">
            <a:alphaModFix/>
          </a:blip>
          <a:srcRect b="0" l="0" r="0" t="0"/>
          <a:stretch/>
        </p:blipFill>
        <p:spPr>
          <a:xfrm>
            <a:off x="0" y="-8100"/>
            <a:ext cx="12192000" cy="1710825"/>
          </a:xfrm>
          <a:prstGeom prst="rect">
            <a:avLst/>
          </a:prstGeom>
          <a:noFill/>
          <a:ln>
            <a:noFill/>
          </a:ln>
        </p:spPr>
      </p:pic>
      <p:sp>
        <p:nvSpPr>
          <p:cNvPr id="41" name="Google Shape;41;p6"/>
          <p:cNvSpPr txBox="1"/>
          <p:nvPr/>
        </p:nvSpPr>
        <p:spPr>
          <a:xfrm>
            <a:off x="683230" y="427803"/>
            <a:ext cx="9784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2"/>
                </a:solidFill>
                <a:latin typeface="Corbel"/>
                <a:ea typeface="Corbel"/>
                <a:cs typeface="Corbel"/>
                <a:sym typeface="Corbel"/>
              </a:rPr>
              <a:t>Career Connected Learning: Partners</a:t>
            </a:r>
            <a:endParaRPr b="0" i="0" sz="1400" u="none" cap="none" strike="noStrike">
              <a:solidFill>
                <a:schemeClr val="dk2"/>
              </a:solidFill>
              <a:latin typeface="Arial"/>
              <a:ea typeface="Arial"/>
              <a:cs typeface="Arial"/>
              <a:sym typeface="Arial"/>
            </a:endParaRPr>
          </a:p>
        </p:txBody>
      </p:sp>
      <p:pic>
        <p:nvPicPr>
          <p:cNvPr descr="Text&#10;&#10;Description automatically generated" id="42" name="Google Shape;42;p6"/>
          <p:cNvPicPr preferRelativeResize="0"/>
          <p:nvPr/>
        </p:nvPicPr>
        <p:blipFill rotWithShape="1">
          <a:blip r:embed="rId5">
            <a:alphaModFix/>
          </a:blip>
          <a:srcRect b="0" l="0" r="0" t="0"/>
          <a:stretch/>
        </p:blipFill>
        <p:spPr>
          <a:xfrm>
            <a:off x="9832869" y="-8108"/>
            <a:ext cx="2359133" cy="76180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CL Continuum Overview">
  <p:cSld name="CCL Continuum Overview">
    <p:bg>
      <p:bgPr>
        <a:solidFill>
          <a:schemeClr val="lt1"/>
        </a:solidFill>
      </p:bgPr>
    </p:bg>
    <p:spTree>
      <p:nvGrpSpPr>
        <p:cNvPr id="43" name="Shape 43"/>
        <p:cNvGrpSpPr/>
        <p:nvPr/>
      </p:nvGrpSpPr>
      <p:grpSpPr>
        <a:xfrm>
          <a:off x="0" y="0"/>
          <a:ext cx="0" cy="0"/>
          <a:chOff x="0" y="0"/>
          <a:chExt cx="0" cy="0"/>
        </a:xfrm>
      </p:grpSpPr>
      <p:pic>
        <p:nvPicPr>
          <p:cNvPr id="44" name="Google Shape;44;p7"/>
          <p:cNvPicPr preferRelativeResize="0"/>
          <p:nvPr/>
        </p:nvPicPr>
        <p:blipFill rotWithShape="1">
          <a:blip r:embed="rId2">
            <a:alphaModFix/>
          </a:blip>
          <a:srcRect b="0" l="0" r="0" t="0"/>
          <a:stretch/>
        </p:blipFill>
        <p:spPr>
          <a:xfrm>
            <a:off x="0" y="0"/>
            <a:ext cx="262393" cy="6866111"/>
          </a:xfrm>
          <a:prstGeom prst="rect">
            <a:avLst/>
          </a:prstGeom>
          <a:noFill/>
          <a:ln>
            <a:noFill/>
          </a:ln>
        </p:spPr>
      </p:pic>
      <p:pic>
        <p:nvPicPr>
          <p:cNvPr id="45" name="Google Shape;45;p7"/>
          <p:cNvPicPr preferRelativeResize="0"/>
          <p:nvPr/>
        </p:nvPicPr>
        <p:blipFill rotWithShape="1">
          <a:blip r:embed="rId3">
            <a:alphaModFix/>
          </a:blip>
          <a:srcRect b="0" l="0" r="0" t="0"/>
          <a:stretch/>
        </p:blipFill>
        <p:spPr>
          <a:xfrm>
            <a:off x="0" y="-8100"/>
            <a:ext cx="12192000" cy="1710825"/>
          </a:xfrm>
          <a:prstGeom prst="rect">
            <a:avLst/>
          </a:prstGeom>
          <a:noFill/>
          <a:ln>
            <a:noFill/>
          </a:ln>
        </p:spPr>
      </p:pic>
      <p:sp>
        <p:nvSpPr>
          <p:cNvPr id="46" name="Google Shape;46;p7"/>
          <p:cNvSpPr txBox="1"/>
          <p:nvPr/>
        </p:nvSpPr>
        <p:spPr>
          <a:xfrm>
            <a:off x="683230" y="427803"/>
            <a:ext cx="9784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2"/>
                </a:solidFill>
                <a:latin typeface="Corbel"/>
                <a:ea typeface="Corbel"/>
                <a:cs typeface="Corbel"/>
                <a:sym typeface="Corbel"/>
              </a:rPr>
              <a:t>Career Connected Learning: Continuum Overview</a:t>
            </a:r>
            <a:endParaRPr b="0" i="0" sz="1400" u="none" cap="none" strike="noStrike">
              <a:solidFill>
                <a:schemeClr val="dk2"/>
              </a:solidFill>
              <a:latin typeface="Arial"/>
              <a:ea typeface="Arial"/>
              <a:cs typeface="Arial"/>
              <a:sym typeface="Arial"/>
            </a:endParaRPr>
          </a:p>
        </p:txBody>
      </p:sp>
      <p:pic>
        <p:nvPicPr>
          <p:cNvPr descr="Text&#10;&#10;Description automatically generated" id="47" name="Google Shape;47;p7"/>
          <p:cNvPicPr preferRelativeResize="0"/>
          <p:nvPr/>
        </p:nvPicPr>
        <p:blipFill rotWithShape="1">
          <a:blip r:embed="rId4">
            <a:alphaModFix/>
          </a:blip>
          <a:srcRect b="0" l="0" r="0" t="0"/>
          <a:stretch/>
        </p:blipFill>
        <p:spPr>
          <a:xfrm>
            <a:off x="9832869" y="-8108"/>
            <a:ext cx="2359133" cy="761804"/>
          </a:xfrm>
          <a:prstGeom prst="rect">
            <a:avLst/>
          </a:prstGeom>
          <a:noFill/>
          <a:ln>
            <a:noFill/>
          </a:ln>
        </p:spPr>
      </p:pic>
      <p:pic>
        <p:nvPicPr>
          <p:cNvPr descr="Timeline&#10;&#10;Description automatically generated" id="48" name="Google Shape;48;p7"/>
          <p:cNvPicPr preferRelativeResize="0"/>
          <p:nvPr/>
        </p:nvPicPr>
        <p:blipFill rotWithShape="1">
          <a:blip r:embed="rId5">
            <a:alphaModFix/>
          </a:blip>
          <a:srcRect b="0" l="0" r="0" t="0"/>
          <a:stretch/>
        </p:blipFill>
        <p:spPr>
          <a:xfrm>
            <a:off x="2405818" y="1217212"/>
            <a:ext cx="7527666" cy="588964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CL Continuum Activities">
  <p:cSld name="CCL Continuum Activities">
    <p:bg>
      <p:bgPr>
        <a:solidFill>
          <a:schemeClr val="lt1"/>
        </a:solidFill>
      </p:bgPr>
    </p:bg>
    <p:spTree>
      <p:nvGrpSpPr>
        <p:cNvPr id="49" name="Shape 49"/>
        <p:cNvGrpSpPr/>
        <p:nvPr/>
      </p:nvGrpSpPr>
      <p:grpSpPr>
        <a:xfrm>
          <a:off x="0" y="0"/>
          <a:ext cx="0" cy="0"/>
          <a:chOff x="0" y="0"/>
          <a:chExt cx="0" cy="0"/>
        </a:xfrm>
      </p:grpSpPr>
      <p:pic>
        <p:nvPicPr>
          <p:cNvPr id="50" name="Google Shape;50;p8"/>
          <p:cNvPicPr preferRelativeResize="0"/>
          <p:nvPr/>
        </p:nvPicPr>
        <p:blipFill rotWithShape="1">
          <a:blip r:embed="rId2">
            <a:alphaModFix/>
          </a:blip>
          <a:srcRect b="0" l="0" r="0" t="0"/>
          <a:stretch/>
        </p:blipFill>
        <p:spPr>
          <a:xfrm>
            <a:off x="0" y="0"/>
            <a:ext cx="262393" cy="6866111"/>
          </a:xfrm>
          <a:prstGeom prst="rect">
            <a:avLst/>
          </a:prstGeom>
          <a:noFill/>
          <a:ln>
            <a:noFill/>
          </a:ln>
        </p:spPr>
      </p:pic>
      <p:pic>
        <p:nvPicPr>
          <p:cNvPr id="51" name="Google Shape;51;p8"/>
          <p:cNvPicPr preferRelativeResize="0"/>
          <p:nvPr/>
        </p:nvPicPr>
        <p:blipFill rotWithShape="1">
          <a:blip r:embed="rId3">
            <a:alphaModFix/>
          </a:blip>
          <a:srcRect b="7331" l="0" r="0" t="5236"/>
          <a:stretch/>
        </p:blipFill>
        <p:spPr>
          <a:xfrm>
            <a:off x="1947691" y="1315650"/>
            <a:ext cx="8296617" cy="5542351"/>
          </a:xfrm>
          <a:prstGeom prst="rect">
            <a:avLst/>
          </a:prstGeom>
          <a:noFill/>
          <a:ln>
            <a:noFill/>
          </a:ln>
        </p:spPr>
      </p:pic>
      <p:pic>
        <p:nvPicPr>
          <p:cNvPr id="52" name="Google Shape;52;p8"/>
          <p:cNvPicPr preferRelativeResize="0"/>
          <p:nvPr/>
        </p:nvPicPr>
        <p:blipFill rotWithShape="1">
          <a:blip r:embed="rId4">
            <a:alphaModFix/>
          </a:blip>
          <a:srcRect b="0" l="0" r="0" t="0"/>
          <a:stretch/>
        </p:blipFill>
        <p:spPr>
          <a:xfrm>
            <a:off x="0" y="-8100"/>
            <a:ext cx="12192000" cy="1710825"/>
          </a:xfrm>
          <a:prstGeom prst="rect">
            <a:avLst/>
          </a:prstGeom>
          <a:noFill/>
          <a:ln>
            <a:noFill/>
          </a:ln>
        </p:spPr>
      </p:pic>
      <p:sp>
        <p:nvSpPr>
          <p:cNvPr id="53" name="Google Shape;53;p8"/>
          <p:cNvSpPr txBox="1"/>
          <p:nvPr/>
        </p:nvSpPr>
        <p:spPr>
          <a:xfrm>
            <a:off x="683230" y="427803"/>
            <a:ext cx="9784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2"/>
                </a:solidFill>
                <a:latin typeface="Corbel"/>
                <a:ea typeface="Corbel"/>
                <a:cs typeface="Corbel"/>
                <a:sym typeface="Corbel"/>
              </a:rPr>
              <a:t>Career Connected Learning: Continuum Activities</a:t>
            </a:r>
            <a:endParaRPr b="1" i="0" sz="3200" u="none" cap="none" strike="noStrike">
              <a:solidFill>
                <a:schemeClr val="dk2"/>
              </a:solidFill>
              <a:latin typeface="Corbel"/>
              <a:ea typeface="Corbel"/>
              <a:cs typeface="Corbel"/>
              <a:sym typeface="Corbel"/>
            </a:endParaRPr>
          </a:p>
        </p:txBody>
      </p:sp>
      <p:pic>
        <p:nvPicPr>
          <p:cNvPr descr="Text&#10;&#10;Description automatically generated" id="54" name="Google Shape;54;p8"/>
          <p:cNvPicPr preferRelativeResize="0"/>
          <p:nvPr/>
        </p:nvPicPr>
        <p:blipFill rotWithShape="1">
          <a:blip r:embed="rId5">
            <a:alphaModFix/>
          </a:blip>
          <a:srcRect b="0" l="0" r="0" t="0"/>
          <a:stretch/>
        </p:blipFill>
        <p:spPr>
          <a:xfrm>
            <a:off x="9832869" y="-8108"/>
            <a:ext cx="2359133" cy="76180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orbel"/>
              <a:buNone/>
              <a:defRPr b="0" i="0" sz="4400" u="none" cap="none" strike="noStrike">
                <a:solidFill>
                  <a:schemeClr val="dk1"/>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orbel"/>
                <a:ea typeface="Corbel"/>
                <a:cs typeface="Corbel"/>
                <a:sym typeface="Corbe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orbel"/>
                <a:ea typeface="Corbel"/>
                <a:cs typeface="Corbel"/>
                <a:sym typeface="Corbe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orbel"/>
                <a:ea typeface="Corbel"/>
                <a:cs typeface="Corbel"/>
                <a:sym typeface="Corbe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orbel"/>
                <a:ea typeface="Corbel"/>
                <a:cs typeface="Corbel"/>
                <a:sym typeface="Corbel"/>
              </a:defRPr>
            </a:lvl9pPr>
          </a:lstStyle>
          <a:p/>
        </p:txBody>
      </p:sp>
      <p:sp>
        <p:nvSpPr>
          <p:cNvPr id="8" name="Google Shape;8;p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9" name="Google Shape;9;p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orbel"/>
                <a:ea typeface="Corbel"/>
                <a:cs typeface="Corbel"/>
                <a:sym typeface="Corbe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rbel"/>
                <a:ea typeface="Corbel"/>
                <a:cs typeface="Corbel"/>
                <a:sym typeface="Corbel"/>
              </a:defRPr>
            </a:lvl9pPr>
          </a:lstStyle>
          <a:p/>
        </p:txBody>
      </p:sp>
      <p:sp>
        <p:nvSpPr>
          <p:cNvPr id="10" name="Google Shape;10;p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orbel"/>
                <a:ea typeface="Corbel"/>
                <a:cs typeface="Corbel"/>
                <a:sym typeface="Corbe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orbel"/>
                <a:ea typeface="Corbel"/>
                <a:cs typeface="Corbel"/>
                <a:sym typeface="Corbe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orbel"/>
                <a:ea typeface="Corbel"/>
                <a:cs typeface="Corbel"/>
                <a:sym typeface="Corbe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orbel"/>
                <a:ea typeface="Corbel"/>
                <a:cs typeface="Corbel"/>
                <a:sym typeface="Corbe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orbel"/>
                <a:ea typeface="Corbel"/>
                <a:cs typeface="Corbel"/>
                <a:sym typeface="Corbe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orbel"/>
                <a:ea typeface="Corbel"/>
                <a:cs typeface="Corbel"/>
                <a:sym typeface="Corbe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orbel"/>
                <a:ea typeface="Corbel"/>
                <a:cs typeface="Corbel"/>
                <a:sym typeface="Corbe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orbel"/>
                <a:ea typeface="Corbel"/>
                <a:cs typeface="Corbel"/>
                <a:sym typeface="Corbe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jpg"/><Relationship Id="rId4" Type="http://schemas.openxmlformats.org/officeDocument/2006/relationships/image" Target="../media/image19.png"/><Relationship Id="rId5"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jpg"/><Relationship Id="rId4" Type="http://schemas.openxmlformats.org/officeDocument/2006/relationships/image" Target="../media/image26.jpg"/><Relationship Id="rId5" Type="http://schemas.openxmlformats.org/officeDocument/2006/relationships/image" Target="../media/image25.jpg"/><Relationship Id="rId6"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26.jpg"/><Relationship Id="rId5" Type="http://schemas.openxmlformats.org/officeDocument/2006/relationships/image" Target="../media/image25.jpg"/><Relationship Id="rId6"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2.jpg"/><Relationship Id="rId4" Type="http://schemas.openxmlformats.org/officeDocument/2006/relationships/image" Target="../media/image56.jpg"/><Relationship Id="rId5"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0.jpg"/><Relationship Id="rId4" Type="http://schemas.openxmlformats.org/officeDocument/2006/relationships/image" Target="../media/image39.jpg"/><Relationship Id="rId5" Type="http://schemas.openxmlformats.org/officeDocument/2006/relationships/image" Target="../media/image38.jpg"/><Relationship Id="rId6" Type="http://schemas.openxmlformats.org/officeDocument/2006/relationships/image" Target="../media/image4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hyperlink" Target="https://www.pngall.com/pen-png/" TargetMode="External"/><Relationship Id="rId5" Type="http://schemas.openxmlformats.org/officeDocument/2006/relationships/hyperlink" Target="https://creativecommons.org/licenses/by-nc/3.0/" TargetMode="External"/><Relationship Id="rId6" Type="http://schemas.openxmlformats.org/officeDocument/2006/relationships/image" Target="../media/image28.png"/><Relationship Id="rId7"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www.youtube.com/watch?v=rczd6B96sMc" TargetMode="Externa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9.png"/><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www.youtube.com/watch?v=jhJL8eY-5NU" TargetMode="External"/><Relationship Id="rId4" Type="http://schemas.openxmlformats.org/officeDocument/2006/relationships/image" Target="../media/image5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www.youtube.com/watch?v=MDl5T51zhh0" TargetMode="External"/><Relationship Id="rId4" Type="http://schemas.openxmlformats.org/officeDocument/2006/relationships/image" Target="../media/image5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5.jpg"/><Relationship Id="rId4" Type="http://schemas.openxmlformats.org/officeDocument/2006/relationships/image" Target="../media/image50.jpg"/><Relationship Id="rId5" Type="http://schemas.openxmlformats.org/officeDocument/2006/relationships/image" Target="../media/image5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youtube.com/watch?v=q4S-yXRKtgI" TargetMode="Externa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9"/>
          <p:cNvSpPr txBox="1"/>
          <p:nvPr>
            <p:ph type="ctrTitle"/>
          </p:nvPr>
        </p:nvSpPr>
        <p:spPr>
          <a:xfrm>
            <a:off x="1291359" y="3178240"/>
            <a:ext cx="10399800" cy="1436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2400"/>
              </a:spcBef>
              <a:spcAft>
                <a:spcPts val="0"/>
              </a:spcAft>
              <a:buClr>
                <a:srgbClr val="000000"/>
              </a:buClr>
              <a:buSzPts val="6000"/>
              <a:buFont typeface="Arial"/>
              <a:buNone/>
            </a:pPr>
            <a:r>
              <a:rPr lang="en-US" sz="4400">
                <a:solidFill>
                  <a:srgbClr val="3F3F3F"/>
                </a:solidFill>
                <a:latin typeface="Avenir"/>
                <a:ea typeface="Avenir"/>
                <a:cs typeface="Avenir"/>
                <a:sym typeface="Avenir"/>
              </a:rPr>
              <a:t>Mastering the Art of Play – Part 2:</a:t>
            </a:r>
            <a:br>
              <a:rPr i="1" lang="en-US" sz="4400">
                <a:latin typeface="Avenir"/>
                <a:ea typeface="Avenir"/>
                <a:cs typeface="Avenir"/>
                <a:sym typeface="Avenir"/>
              </a:rPr>
            </a:br>
            <a:r>
              <a:rPr i="1" lang="en-US" sz="4400">
                <a:solidFill>
                  <a:srgbClr val="3F3F3F"/>
                </a:solidFill>
                <a:latin typeface="Avenir"/>
                <a:ea typeface="Avenir"/>
                <a:cs typeface="Avenir"/>
                <a:sym typeface="Avenir"/>
              </a:rPr>
              <a:t>Conducting and Facilitating Activities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8"/>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sz="4000">
                <a:latin typeface="Avenir"/>
                <a:ea typeface="Avenir"/>
                <a:cs typeface="Avenir"/>
                <a:sym typeface="Avenir"/>
              </a:rPr>
              <a:t>Importance of creating a safe environment </a:t>
            </a:r>
            <a:endParaRPr/>
          </a:p>
        </p:txBody>
      </p:sp>
      <p:grpSp>
        <p:nvGrpSpPr>
          <p:cNvPr id="151" name="Google Shape;151;p18"/>
          <p:cNvGrpSpPr/>
          <p:nvPr/>
        </p:nvGrpSpPr>
        <p:grpSpPr>
          <a:xfrm>
            <a:off x="4533291" y="2381189"/>
            <a:ext cx="7406412" cy="3823235"/>
            <a:chOff x="0" y="665881"/>
            <a:chExt cx="7406412" cy="3823235"/>
          </a:xfrm>
        </p:grpSpPr>
        <p:sp>
          <p:nvSpPr>
            <p:cNvPr id="152" name="Google Shape;152;p18"/>
            <p:cNvSpPr/>
            <p:nvPr/>
          </p:nvSpPr>
          <p:spPr>
            <a:xfrm>
              <a:off x="0" y="665881"/>
              <a:ext cx="7406412" cy="847635"/>
            </a:xfrm>
            <a:prstGeom prst="roundRect">
              <a:avLst>
                <a:gd fmla="val 16667" name="adj"/>
              </a:avLst>
            </a:prstGeom>
            <a:solidFill>
              <a:srgbClr val="1C4E7E"/>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txBox="1"/>
            <p:nvPr/>
          </p:nvSpPr>
          <p:spPr>
            <a:xfrm>
              <a:off x="41378" y="707259"/>
              <a:ext cx="7323656" cy="764879"/>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venir"/>
                  <a:ea typeface="Avenir"/>
                  <a:cs typeface="Avenir"/>
                  <a:sym typeface="Avenir"/>
                </a:rPr>
                <a:t>Addressing Bullying and Exclusion</a:t>
              </a:r>
              <a:endParaRPr b="0" i="0" sz="3200" u="none" cap="none" strike="noStrike">
                <a:solidFill>
                  <a:schemeClr val="lt1"/>
                </a:solidFill>
                <a:latin typeface="Arial"/>
                <a:ea typeface="Arial"/>
                <a:cs typeface="Arial"/>
                <a:sym typeface="Arial"/>
              </a:endParaRPr>
            </a:p>
          </p:txBody>
        </p:sp>
        <p:sp>
          <p:nvSpPr>
            <p:cNvPr id="154" name="Google Shape;154;p18"/>
            <p:cNvSpPr/>
            <p:nvPr/>
          </p:nvSpPr>
          <p:spPr>
            <a:xfrm>
              <a:off x="0" y="1513516"/>
              <a:ext cx="7406412" cy="10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txBox="1"/>
            <p:nvPr/>
          </p:nvSpPr>
          <p:spPr>
            <a:xfrm>
              <a:off x="0" y="1513516"/>
              <a:ext cx="7406412" cy="1076400"/>
            </a:xfrm>
            <a:prstGeom prst="rect">
              <a:avLst/>
            </a:prstGeom>
            <a:noFill/>
            <a:ln>
              <a:noFill/>
            </a:ln>
          </p:spPr>
          <p:txBody>
            <a:bodyPr anchorCtr="0" anchor="t" bIns="30475" lIns="235150" spcFirstLastPara="1" rIns="170675" wrap="square" tIns="30475">
              <a:noAutofit/>
            </a:bodyPr>
            <a:lstStyle/>
            <a:p>
              <a:pPr indent="-228600" lvl="1" marL="228600" marR="0" rtl="0" algn="l">
                <a:lnSpc>
                  <a:spcPct val="90000"/>
                </a:lnSpc>
                <a:spcBef>
                  <a:spcPts val="0"/>
                </a:spcBef>
                <a:spcAft>
                  <a:spcPts val="0"/>
                </a:spcAft>
                <a:buClr>
                  <a:srgbClr val="000000"/>
                </a:buClr>
                <a:buSzPts val="2400"/>
                <a:buFont typeface="Arial"/>
                <a:buChar char="•"/>
              </a:pPr>
              <a:r>
                <a:rPr b="0" i="0" lang="en-US" sz="2400" u="none" cap="none" strike="noStrike">
                  <a:solidFill>
                    <a:srgbClr val="000000"/>
                  </a:solidFill>
                  <a:latin typeface="Avenir"/>
                  <a:ea typeface="Avenir"/>
                  <a:cs typeface="Avenir"/>
                  <a:sym typeface="Avenir"/>
                </a:rPr>
                <a:t>Bullying and exclusion are significant threats to a safe and inclusive environment, and they can happen even in playful settings.</a:t>
              </a:r>
              <a:endParaRPr b="0" i="0" sz="2400" u="none" cap="none" strike="noStrike">
                <a:solidFill>
                  <a:srgbClr val="000000"/>
                </a:solidFill>
                <a:latin typeface="Arial"/>
                <a:ea typeface="Arial"/>
                <a:cs typeface="Arial"/>
                <a:sym typeface="Arial"/>
              </a:endParaRPr>
            </a:p>
          </p:txBody>
        </p:sp>
        <p:sp>
          <p:nvSpPr>
            <p:cNvPr id="156" name="Google Shape;156;p18"/>
            <p:cNvSpPr/>
            <p:nvPr/>
          </p:nvSpPr>
          <p:spPr>
            <a:xfrm>
              <a:off x="0" y="2589916"/>
              <a:ext cx="7406412" cy="822800"/>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txBox="1"/>
            <p:nvPr/>
          </p:nvSpPr>
          <p:spPr>
            <a:xfrm>
              <a:off x="40166" y="2630082"/>
              <a:ext cx="7326080" cy="742468"/>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venir"/>
                  <a:ea typeface="Avenir"/>
                  <a:cs typeface="Avenir"/>
                  <a:sym typeface="Avenir"/>
                </a:rPr>
                <a:t>Creating a Positive, Fun Atmosphere</a:t>
              </a:r>
              <a:endParaRPr b="0" i="0" sz="3200" u="none" cap="none" strike="noStrike">
                <a:solidFill>
                  <a:schemeClr val="lt1"/>
                </a:solidFill>
                <a:latin typeface="Arial"/>
                <a:ea typeface="Arial"/>
                <a:cs typeface="Arial"/>
                <a:sym typeface="Arial"/>
              </a:endParaRPr>
            </a:p>
          </p:txBody>
        </p:sp>
        <p:sp>
          <p:nvSpPr>
            <p:cNvPr id="158" name="Google Shape;158;p18"/>
            <p:cNvSpPr/>
            <p:nvPr/>
          </p:nvSpPr>
          <p:spPr>
            <a:xfrm>
              <a:off x="0" y="3412716"/>
              <a:ext cx="7406412" cy="10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txBox="1"/>
            <p:nvPr/>
          </p:nvSpPr>
          <p:spPr>
            <a:xfrm>
              <a:off x="0" y="3412716"/>
              <a:ext cx="7406412" cy="1076400"/>
            </a:xfrm>
            <a:prstGeom prst="rect">
              <a:avLst/>
            </a:prstGeom>
            <a:noFill/>
            <a:ln>
              <a:noFill/>
            </a:ln>
          </p:spPr>
          <p:txBody>
            <a:bodyPr anchorCtr="0" anchor="t" bIns="30475" lIns="235150" spcFirstLastPara="1" rIns="170675" wrap="square" tIns="30475">
              <a:noAutofit/>
            </a:bodyPr>
            <a:lstStyle/>
            <a:p>
              <a:pPr indent="-228600" lvl="1" marL="228600" marR="0" rtl="0" algn="l">
                <a:lnSpc>
                  <a:spcPct val="9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An inclusive environment is also a joyful one, where  feel excited and energized to participate.</a:t>
              </a:r>
              <a:endParaRPr/>
            </a:p>
          </p:txBody>
        </p:sp>
      </p:grpSp>
      <p:pic>
        <p:nvPicPr>
          <p:cNvPr descr="Camp Goodtimes - July 11, 2017 | The Spokesman-Review" id="160" name="Google Shape;160;p18"/>
          <p:cNvPicPr preferRelativeResize="0"/>
          <p:nvPr/>
        </p:nvPicPr>
        <p:blipFill rotWithShape="1">
          <a:blip r:embed="rId3">
            <a:alphaModFix/>
          </a:blip>
          <a:srcRect b="0" l="0" r="0" t="0"/>
          <a:stretch/>
        </p:blipFill>
        <p:spPr>
          <a:xfrm>
            <a:off x="350837" y="2461961"/>
            <a:ext cx="4179886" cy="263257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9"/>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Pause &amp; Reflect: Key Insights</a:t>
            </a:r>
            <a:endParaRPr/>
          </a:p>
        </p:txBody>
      </p:sp>
      <p:sp>
        <p:nvSpPr>
          <p:cNvPr id="166" name="Google Shape;166;p19"/>
          <p:cNvSpPr txBox="1"/>
          <p:nvPr>
            <p:ph idx="1" type="body"/>
          </p:nvPr>
        </p:nvSpPr>
        <p:spPr>
          <a:xfrm>
            <a:off x="2883877" y="1676504"/>
            <a:ext cx="5988733" cy="1055729"/>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b="1" lang="en-US" sz="3600">
                <a:solidFill>
                  <a:srgbClr val="7030A0"/>
                </a:solidFill>
                <a:latin typeface="Avenir"/>
                <a:ea typeface="Avenir"/>
                <a:cs typeface="Avenir"/>
                <a:sym typeface="Avenir"/>
              </a:rPr>
              <a:t>Importance of Creating a Safe Environment</a:t>
            </a:r>
            <a:endParaRPr/>
          </a:p>
        </p:txBody>
      </p:sp>
      <p:sp>
        <p:nvSpPr>
          <p:cNvPr id="167" name="Google Shape;167;p19"/>
          <p:cNvSpPr txBox="1"/>
          <p:nvPr/>
        </p:nvSpPr>
        <p:spPr>
          <a:xfrm>
            <a:off x="4932485" y="3504520"/>
            <a:ext cx="6094826" cy="1569660"/>
          </a:xfrm>
          <a:prstGeom prst="rect">
            <a:avLst/>
          </a:prstGeom>
          <a:noFill/>
          <a:ln>
            <a:noFill/>
          </a:ln>
        </p:spPr>
        <p:txBody>
          <a:bodyPr anchorCtr="0" anchor="t" bIns="45700" lIns="91425" spcFirstLastPara="1" rIns="91425" wrap="square" tIns="45700">
            <a:spAutoFit/>
          </a:bodyPr>
          <a:lstStyle/>
          <a:p>
            <a:pPr indent="0" lvl="0" marL="15875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venir"/>
                <a:ea typeface="Avenir"/>
                <a:cs typeface="Avenir"/>
                <a:sym typeface="Avenir"/>
              </a:rPr>
              <a:t>Jot down one key takeaway and share with a partner or small group.</a:t>
            </a:r>
            <a:endParaRPr/>
          </a:p>
        </p:txBody>
      </p:sp>
      <p:pic>
        <p:nvPicPr>
          <p:cNvPr descr="Playground inspections | AIJU Technological Institute" id="168" name="Google Shape;168;p19"/>
          <p:cNvPicPr preferRelativeResize="0"/>
          <p:nvPr/>
        </p:nvPicPr>
        <p:blipFill rotWithShape="1">
          <a:blip r:embed="rId3">
            <a:alphaModFix/>
          </a:blip>
          <a:srcRect b="0" l="0" r="0" t="0"/>
          <a:stretch/>
        </p:blipFill>
        <p:spPr>
          <a:xfrm>
            <a:off x="535702" y="2402641"/>
            <a:ext cx="2532233" cy="1670013"/>
          </a:xfrm>
          <a:prstGeom prst="rect">
            <a:avLst/>
          </a:prstGeom>
          <a:noFill/>
          <a:ln>
            <a:noFill/>
          </a:ln>
        </p:spPr>
      </p:pic>
      <p:pic>
        <p:nvPicPr>
          <p:cNvPr descr="Dodgeball Kid Appropriate at Alexander Henderson blog" id="169" name="Google Shape;169;p19"/>
          <p:cNvPicPr preferRelativeResize="0"/>
          <p:nvPr/>
        </p:nvPicPr>
        <p:blipFill rotWithShape="1">
          <a:blip r:embed="rId4">
            <a:alphaModFix/>
          </a:blip>
          <a:srcRect b="0" l="0" r="0" t="0"/>
          <a:stretch/>
        </p:blipFill>
        <p:spPr>
          <a:xfrm>
            <a:off x="2202788" y="3649941"/>
            <a:ext cx="2785370" cy="1531555"/>
          </a:xfrm>
          <a:prstGeom prst="rect">
            <a:avLst/>
          </a:prstGeom>
          <a:noFill/>
          <a:ln>
            <a:noFill/>
          </a:ln>
        </p:spPr>
      </p:pic>
      <p:pic>
        <p:nvPicPr>
          <p:cNvPr descr="Camp Goodtimes - July 11, 2017 | The Spokesman-Review" id="170" name="Google Shape;170;p19"/>
          <p:cNvPicPr preferRelativeResize="0"/>
          <p:nvPr/>
        </p:nvPicPr>
        <p:blipFill rotWithShape="1">
          <a:blip r:embed="rId5">
            <a:alphaModFix/>
          </a:blip>
          <a:srcRect b="0" l="0" r="0" t="0"/>
          <a:stretch/>
        </p:blipFill>
        <p:spPr>
          <a:xfrm>
            <a:off x="578029" y="5074180"/>
            <a:ext cx="2532233" cy="159485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0"/>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Tips for Physical Space Setup</a:t>
            </a:r>
            <a:endParaRPr/>
          </a:p>
        </p:txBody>
      </p:sp>
      <p:grpSp>
        <p:nvGrpSpPr>
          <p:cNvPr id="176" name="Google Shape;176;p20"/>
          <p:cNvGrpSpPr/>
          <p:nvPr/>
        </p:nvGrpSpPr>
        <p:grpSpPr>
          <a:xfrm>
            <a:off x="5098885" y="730114"/>
            <a:ext cx="6601442" cy="6145777"/>
            <a:chOff x="1260599" y="330101"/>
            <a:chExt cx="6601442" cy="6145777"/>
          </a:xfrm>
        </p:grpSpPr>
        <p:sp>
          <p:nvSpPr>
            <p:cNvPr id="177" name="Google Shape;177;p20"/>
            <p:cNvSpPr/>
            <p:nvPr/>
          </p:nvSpPr>
          <p:spPr>
            <a:xfrm rot="5400000">
              <a:off x="4196160" y="110350"/>
              <a:ext cx="1833733" cy="2340168"/>
            </a:xfrm>
            <a:prstGeom prst="hexagon">
              <a:avLst>
                <a:gd fmla="val 25000" name="adj"/>
                <a:gd fmla="val 115470" name="vf"/>
              </a:avLst>
            </a:prstGeom>
            <a:solidFill>
              <a:srgbClr val="BE3E2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20"/>
            <p:cNvSpPr txBox="1"/>
            <p:nvPr/>
          </p:nvSpPr>
          <p:spPr>
            <a:xfrm>
              <a:off x="4332971" y="669189"/>
              <a:ext cx="1560112" cy="1222489"/>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Avenir"/>
                  <a:ea typeface="Avenir"/>
                  <a:cs typeface="Avenir"/>
                  <a:sym typeface="Avenir"/>
                </a:rPr>
                <a:t>Ensure clear, open spaces</a:t>
              </a:r>
              <a:endParaRPr/>
            </a:p>
          </p:txBody>
        </p:sp>
        <p:sp>
          <p:nvSpPr>
            <p:cNvPr id="179" name="Google Shape;179;p20"/>
            <p:cNvSpPr/>
            <p:nvPr/>
          </p:nvSpPr>
          <p:spPr>
            <a:xfrm>
              <a:off x="5815594" y="368408"/>
              <a:ext cx="2046447" cy="11002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0"/>
            <p:cNvSpPr/>
            <p:nvPr/>
          </p:nvSpPr>
          <p:spPr>
            <a:xfrm rot="5400000">
              <a:off x="1843627" y="221566"/>
              <a:ext cx="1833733" cy="2050804"/>
            </a:xfrm>
            <a:prstGeom prst="hexagon">
              <a:avLst>
                <a:gd fmla="val 25000" name="adj"/>
                <a:gd fmla="val 115470" name="vf"/>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0"/>
            <p:cNvSpPr txBox="1"/>
            <p:nvPr/>
          </p:nvSpPr>
          <p:spPr>
            <a:xfrm>
              <a:off x="2076893" y="635723"/>
              <a:ext cx="1367202" cy="122248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182" name="Google Shape;182;p20"/>
            <p:cNvSpPr/>
            <p:nvPr/>
          </p:nvSpPr>
          <p:spPr>
            <a:xfrm rot="5400000">
              <a:off x="3006909" y="1527342"/>
              <a:ext cx="1833733" cy="2369523"/>
            </a:xfrm>
            <a:prstGeom prst="hexagon">
              <a:avLst>
                <a:gd fmla="val 25000" name="adj"/>
                <a:gd fmla="val 115470" name="vf"/>
              </a:avLst>
            </a:prstGeom>
            <a:solidFill>
              <a:srgbClr val="31914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20"/>
            <p:cNvSpPr txBox="1"/>
            <p:nvPr/>
          </p:nvSpPr>
          <p:spPr>
            <a:xfrm>
              <a:off x="3133935" y="2100859"/>
              <a:ext cx="1579682" cy="1222489"/>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Avenir"/>
                  <a:ea typeface="Avenir"/>
                  <a:cs typeface="Avenir"/>
                  <a:sym typeface="Avenir"/>
                </a:rPr>
                <a:t>Create defined activity zones</a:t>
              </a:r>
              <a:endParaRPr b="0" i="0" sz="1800" u="none" cap="none" strike="noStrike">
                <a:solidFill>
                  <a:schemeClr val="lt1"/>
                </a:solidFill>
                <a:latin typeface="Arial"/>
                <a:ea typeface="Arial"/>
                <a:cs typeface="Arial"/>
                <a:sym typeface="Arial"/>
              </a:endParaRPr>
            </a:p>
          </p:txBody>
        </p:sp>
        <p:sp>
          <p:nvSpPr>
            <p:cNvPr id="184" name="Google Shape;184;p20"/>
            <p:cNvSpPr/>
            <p:nvPr/>
          </p:nvSpPr>
          <p:spPr>
            <a:xfrm>
              <a:off x="1260599" y="1924882"/>
              <a:ext cx="1980432" cy="11002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0"/>
            <p:cNvSpPr/>
            <p:nvPr/>
          </p:nvSpPr>
          <p:spPr>
            <a:xfrm rot="5400000">
              <a:off x="5403761" y="1568859"/>
              <a:ext cx="1833733" cy="2171221"/>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0"/>
            <p:cNvSpPr txBox="1"/>
            <p:nvPr/>
          </p:nvSpPr>
          <p:spPr>
            <a:xfrm>
              <a:off x="5596887" y="2043225"/>
              <a:ext cx="1447481" cy="122248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187" name="Google Shape;187;p20"/>
            <p:cNvSpPr/>
            <p:nvPr/>
          </p:nvSpPr>
          <p:spPr>
            <a:xfrm rot="5400000">
              <a:off x="4289743" y="2855148"/>
              <a:ext cx="1833733" cy="2539842"/>
            </a:xfrm>
            <a:prstGeom prst="hexagon">
              <a:avLst>
                <a:gd fmla="val 25000" name="adj"/>
                <a:gd fmla="val 115470" name="vf"/>
              </a:avLst>
            </a:prstGeom>
            <a:solidFill>
              <a:schemeClr val="accent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0"/>
            <p:cNvSpPr txBox="1"/>
            <p:nvPr/>
          </p:nvSpPr>
          <p:spPr>
            <a:xfrm>
              <a:off x="4359996" y="3513824"/>
              <a:ext cx="1693228" cy="1222489"/>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Avenir"/>
                  <a:ea typeface="Avenir"/>
                  <a:cs typeface="Avenir"/>
                  <a:sym typeface="Avenir"/>
                </a:rPr>
                <a:t>Provide easy access to materials</a:t>
              </a:r>
              <a:endParaRPr/>
            </a:p>
          </p:txBody>
        </p:sp>
        <p:sp>
          <p:nvSpPr>
            <p:cNvPr id="189" name="Google Shape;189;p20"/>
            <p:cNvSpPr/>
            <p:nvPr/>
          </p:nvSpPr>
          <p:spPr>
            <a:xfrm>
              <a:off x="5815594" y="3481355"/>
              <a:ext cx="2046447" cy="11002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0"/>
            <p:cNvSpPr/>
            <p:nvPr/>
          </p:nvSpPr>
          <p:spPr>
            <a:xfrm rot="5400000">
              <a:off x="1752501" y="2927289"/>
              <a:ext cx="1833733" cy="2398016"/>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0"/>
            <p:cNvSpPr txBox="1"/>
            <p:nvPr/>
          </p:nvSpPr>
          <p:spPr>
            <a:xfrm>
              <a:off x="1870029" y="3515052"/>
              <a:ext cx="1598678" cy="122248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192" name="Google Shape;192;p20"/>
            <p:cNvSpPr/>
            <p:nvPr/>
          </p:nvSpPr>
          <p:spPr>
            <a:xfrm rot="5400000">
              <a:off x="2994433" y="4189527"/>
              <a:ext cx="1833733" cy="2734459"/>
            </a:xfrm>
            <a:prstGeom prst="hexagon">
              <a:avLst>
                <a:gd fmla="val 25000" name="adj"/>
                <a:gd fmla="val 115470" name="vf"/>
              </a:avLst>
            </a:prstGeom>
            <a:solidFill>
              <a:srgbClr val="2369A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0"/>
            <p:cNvSpPr txBox="1"/>
            <p:nvPr/>
          </p:nvSpPr>
          <p:spPr>
            <a:xfrm>
              <a:off x="2999813" y="4945512"/>
              <a:ext cx="1822973" cy="1222489"/>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Avenir"/>
                  <a:ea typeface="Avenir"/>
                  <a:cs typeface="Avenir"/>
                  <a:sym typeface="Avenir"/>
                </a:rPr>
                <a:t>Adjust for different age groups or abilitities</a:t>
              </a:r>
              <a:endParaRPr/>
            </a:p>
          </p:txBody>
        </p:sp>
        <p:sp>
          <p:nvSpPr>
            <p:cNvPr id="194" name="Google Shape;194;p20"/>
            <p:cNvSpPr/>
            <p:nvPr/>
          </p:nvSpPr>
          <p:spPr>
            <a:xfrm>
              <a:off x="1260599" y="5037828"/>
              <a:ext cx="1980432" cy="11002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20"/>
            <p:cNvSpPr/>
            <p:nvPr/>
          </p:nvSpPr>
          <p:spPr>
            <a:xfrm rot="5400000">
              <a:off x="5491122" y="4454696"/>
              <a:ext cx="1833733" cy="2208632"/>
            </a:xfrm>
            <a:prstGeom prst="hexagon">
              <a:avLst>
                <a:gd fmla="val 25000" name="adj"/>
                <a:gd fmla="val 115470" name="vf"/>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0"/>
            <p:cNvSpPr txBox="1"/>
            <p:nvPr/>
          </p:nvSpPr>
          <p:spPr>
            <a:xfrm>
              <a:off x="5671778" y="4947767"/>
              <a:ext cx="1472422" cy="1222489"/>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grpSp>
      <p:pic>
        <p:nvPicPr>
          <p:cNvPr descr="5 Ways to Tackle Seasonal Sports Equipment Storage" id="197" name="Google Shape;197;p20"/>
          <p:cNvPicPr preferRelativeResize="0"/>
          <p:nvPr/>
        </p:nvPicPr>
        <p:blipFill rotWithShape="1">
          <a:blip r:embed="rId3">
            <a:alphaModFix/>
          </a:blip>
          <a:srcRect b="0" l="0" r="0" t="0"/>
          <a:stretch/>
        </p:blipFill>
        <p:spPr>
          <a:xfrm>
            <a:off x="4027217" y="1964994"/>
            <a:ext cx="2479964" cy="2479964"/>
          </a:xfrm>
          <a:prstGeom prst="rect">
            <a:avLst/>
          </a:prstGeom>
          <a:noFill/>
          <a:ln>
            <a:noFill/>
          </a:ln>
        </p:spPr>
      </p:pic>
      <p:pic>
        <p:nvPicPr>
          <p:cNvPr descr="New play parks open in Wemyss villages | Fife Council" id="198" name="Google Shape;198;p20"/>
          <p:cNvPicPr preferRelativeResize="0"/>
          <p:nvPr/>
        </p:nvPicPr>
        <p:blipFill rotWithShape="1">
          <a:blip r:embed="rId4">
            <a:alphaModFix/>
          </a:blip>
          <a:srcRect b="0" l="0" r="0" t="0"/>
          <a:stretch/>
        </p:blipFill>
        <p:spPr>
          <a:xfrm>
            <a:off x="1243006" y="1595346"/>
            <a:ext cx="3104108" cy="1609630"/>
          </a:xfrm>
          <a:prstGeom prst="rect">
            <a:avLst/>
          </a:prstGeom>
          <a:noFill/>
          <a:ln>
            <a:noFill/>
          </a:ln>
        </p:spPr>
      </p:pic>
      <p:pic>
        <p:nvPicPr>
          <p:cNvPr id="199" name="Google Shape;199;p20"/>
          <p:cNvPicPr preferRelativeResize="0"/>
          <p:nvPr/>
        </p:nvPicPr>
        <p:blipFill rotWithShape="1">
          <a:blip r:embed="rId5">
            <a:alphaModFix/>
          </a:blip>
          <a:srcRect b="0" l="0" r="0" t="0"/>
          <a:stretch/>
        </p:blipFill>
        <p:spPr>
          <a:xfrm>
            <a:off x="310799" y="3871451"/>
            <a:ext cx="3338555" cy="1502350"/>
          </a:xfrm>
          <a:prstGeom prst="rect">
            <a:avLst/>
          </a:prstGeom>
          <a:noFill/>
          <a:ln>
            <a:noFill/>
          </a:ln>
        </p:spPr>
      </p:pic>
      <p:pic>
        <p:nvPicPr>
          <p:cNvPr descr="Great Playground Games for the Children with Disabilities" id="200" name="Google Shape;200;p20"/>
          <p:cNvPicPr preferRelativeResize="0"/>
          <p:nvPr/>
        </p:nvPicPr>
        <p:blipFill rotWithShape="1">
          <a:blip r:embed="rId6">
            <a:alphaModFix/>
          </a:blip>
          <a:srcRect b="0" l="0" r="0" t="0"/>
          <a:stretch/>
        </p:blipFill>
        <p:spPr>
          <a:xfrm>
            <a:off x="3172691" y="5018465"/>
            <a:ext cx="2923309" cy="158079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1"/>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Tips for Physical Space Setup</a:t>
            </a:r>
            <a:endParaRPr/>
          </a:p>
        </p:txBody>
      </p:sp>
      <p:grpSp>
        <p:nvGrpSpPr>
          <p:cNvPr id="206" name="Google Shape;206;p21"/>
          <p:cNvGrpSpPr/>
          <p:nvPr/>
        </p:nvGrpSpPr>
        <p:grpSpPr>
          <a:xfrm>
            <a:off x="6667084" y="1459288"/>
            <a:ext cx="3500548" cy="5205938"/>
            <a:chOff x="2821871" y="194100"/>
            <a:chExt cx="3500548" cy="5205938"/>
          </a:xfrm>
        </p:grpSpPr>
        <p:sp>
          <p:nvSpPr>
            <p:cNvPr id="207" name="Google Shape;207;p21"/>
            <p:cNvSpPr/>
            <p:nvPr/>
          </p:nvSpPr>
          <p:spPr>
            <a:xfrm rot="5400000">
              <a:off x="3376480" y="199329"/>
              <a:ext cx="2951168" cy="2940709"/>
            </a:xfrm>
            <a:prstGeom prst="hexagon">
              <a:avLst>
                <a:gd fmla="val 25000" name="adj"/>
                <a:gd fmla="val 115470" name="vf"/>
              </a:avLst>
            </a:prstGeom>
            <a:solidFill>
              <a:srgbClr val="BE3E2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txBox="1"/>
            <p:nvPr/>
          </p:nvSpPr>
          <p:spPr>
            <a:xfrm>
              <a:off x="3870959" y="685090"/>
              <a:ext cx="1962209" cy="1969188"/>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venir"/>
                  <a:ea typeface="Avenir"/>
                  <a:cs typeface="Avenir"/>
                  <a:sym typeface="Avenir"/>
                </a:rPr>
                <a:t>Ensure clear, open spaces</a:t>
              </a:r>
              <a:endParaRPr/>
            </a:p>
          </p:txBody>
        </p:sp>
        <p:sp>
          <p:nvSpPr>
            <p:cNvPr id="209" name="Google Shape;209;p21"/>
            <p:cNvSpPr/>
            <p:nvPr/>
          </p:nvSpPr>
          <p:spPr>
            <a:xfrm>
              <a:off x="5222311" y="1189055"/>
              <a:ext cx="1078458" cy="579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1"/>
            <p:cNvSpPr/>
            <p:nvPr/>
          </p:nvSpPr>
          <p:spPr>
            <a:xfrm rot="5400000">
              <a:off x="3145221" y="1143589"/>
              <a:ext cx="966360" cy="1080754"/>
            </a:xfrm>
            <a:prstGeom prst="hexagon">
              <a:avLst>
                <a:gd fmla="val 25000" name="adj"/>
                <a:gd fmla="val 115470" name="vf"/>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1"/>
            <p:cNvSpPr txBox="1"/>
            <p:nvPr/>
          </p:nvSpPr>
          <p:spPr>
            <a:xfrm>
              <a:off x="3268150" y="1361846"/>
              <a:ext cx="720502" cy="64424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212" name="Google Shape;212;p21"/>
            <p:cNvSpPr/>
            <p:nvPr/>
          </p:nvSpPr>
          <p:spPr>
            <a:xfrm rot="5400000">
              <a:off x="3742160" y="2792206"/>
              <a:ext cx="966360" cy="1248716"/>
            </a:xfrm>
            <a:prstGeom prst="hexagon">
              <a:avLst>
                <a:gd fmla="val 25000" name="adj"/>
                <a:gd fmla="val 115470" name="vf"/>
              </a:avLst>
            </a:prstGeom>
            <a:solidFill>
              <a:srgbClr val="31914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1"/>
            <p:cNvSpPr txBox="1"/>
            <p:nvPr/>
          </p:nvSpPr>
          <p:spPr>
            <a:xfrm>
              <a:off x="3809101" y="3094444"/>
              <a:ext cx="832478" cy="64424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14" name="Google Shape;214;p21"/>
            <p:cNvSpPr/>
            <p:nvPr/>
          </p:nvSpPr>
          <p:spPr>
            <a:xfrm>
              <a:off x="2821871" y="3001705"/>
              <a:ext cx="1043669" cy="579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1"/>
            <p:cNvSpPr/>
            <p:nvPr/>
          </p:nvSpPr>
          <p:spPr>
            <a:xfrm rot="5400000">
              <a:off x="5005278" y="2814085"/>
              <a:ext cx="966360" cy="1144213"/>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1"/>
            <p:cNvSpPr txBox="1"/>
            <p:nvPr/>
          </p:nvSpPr>
          <p:spPr>
            <a:xfrm>
              <a:off x="5107054" y="3064071"/>
              <a:ext cx="762809" cy="64424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217" name="Google Shape;217;p21"/>
            <p:cNvSpPr/>
            <p:nvPr/>
          </p:nvSpPr>
          <p:spPr>
            <a:xfrm rot="5400000">
              <a:off x="4418201" y="3491947"/>
              <a:ext cx="966360" cy="1338473"/>
            </a:xfrm>
            <a:prstGeom prst="hexagon">
              <a:avLst>
                <a:gd fmla="val 25000" name="adj"/>
                <a:gd fmla="val 115470" name="vf"/>
              </a:avLst>
            </a:prstGeom>
            <a:solidFill>
              <a:schemeClr val="accent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txBox="1"/>
            <p:nvPr/>
          </p:nvSpPr>
          <p:spPr>
            <a:xfrm>
              <a:off x="4455224" y="3839063"/>
              <a:ext cx="892315" cy="64424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19" name="Google Shape;219;p21"/>
            <p:cNvSpPr/>
            <p:nvPr/>
          </p:nvSpPr>
          <p:spPr>
            <a:xfrm>
              <a:off x="5222311" y="3821952"/>
              <a:ext cx="1078458" cy="579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1"/>
            <p:cNvSpPr/>
            <p:nvPr/>
          </p:nvSpPr>
          <p:spPr>
            <a:xfrm rot="5400000">
              <a:off x="3081099" y="3529965"/>
              <a:ext cx="966360" cy="1263731"/>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1"/>
            <p:cNvSpPr txBox="1"/>
            <p:nvPr/>
          </p:nvSpPr>
          <p:spPr>
            <a:xfrm>
              <a:off x="3143036" y="3839710"/>
              <a:ext cx="842487" cy="64424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222" name="Google Shape;222;p21"/>
            <p:cNvSpPr/>
            <p:nvPr/>
          </p:nvSpPr>
          <p:spPr>
            <a:xfrm rot="5400000">
              <a:off x="3735585" y="4195152"/>
              <a:ext cx="966360" cy="1441034"/>
            </a:xfrm>
            <a:prstGeom prst="hexagon">
              <a:avLst>
                <a:gd fmla="val 25000" name="adj"/>
                <a:gd fmla="val 115470" name="vf"/>
              </a:avLst>
            </a:prstGeom>
            <a:solidFill>
              <a:srgbClr val="2369A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1"/>
            <p:cNvSpPr txBox="1"/>
            <p:nvPr/>
          </p:nvSpPr>
          <p:spPr>
            <a:xfrm>
              <a:off x="3738420" y="4593549"/>
              <a:ext cx="960690" cy="64424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24" name="Google Shape;224;p21"/>
            <p:cNvSpPr/>
            <p:nvPr/>
          </p:nvSpPr>
          <p:spPr>
            <a:xfrm>
              <a:off x="2821871" y="4642199"/>
              <a:ext cx="1043669" cy="57981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1"/>
            <p:cNvSpPr/>
            <p:nvPr/>
          </p:nvSpPr>
          <p:spPr>
            <a:xfrm rot="5400000">
              <a:off x="5051317" y="4334894"/>
              <a:ext cx="966360" cy="1163928"/>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1"/>
            <p:cNvSpPr txBox="1"/>
            <p:nvPr/>
          </p:nvSpPr>
          <p:spPr>
            <a:xfrm>
              <a:off x="5146521" y="4594738"/>
              <a:ext cx="775952" cy="64424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grpSp>
      <p:pic>
        <p:nvPicPr>
          <p:cNvPr descr="New play parks open in Wemyss villages | Fife Council" id="227" name="Google Shape;227;p21"/>
          <p:cNvPicPr preferRelativeResize="0"/>
          <p:nvPr/>
        </p:nvPicPr>
        <p:blipFill rotWithShape="1">
          <a:blip r:embed="rId3">
            <a:alphaModFix/>
          </a:blip>
          <a:srcRect b="0" l="0" r="0" t="0"/>
          <a:stretch/>
        </p:blipFill>
        <p:spPr>
          <a:xfrm>
            <a:off x="529936" y="2368879"/>
            <a:ext cx="6217227" cy="322393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2"/>
          <p:cNvSpPr txBox="1"/>
          <p:nvPr>
            <p:ph type="title"/>
          </p:nvPr>
        </p:nvSpPr>
        <p:spPr>
          <a:xfrm>
            <a:off x="838200" y="11053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Tips for Physical Space Setup</a:t>
            </a:r>
            <a:endParaRPr/>
          </a:p>
        </p:txBody>
      </p:sp>
      <p:grpSp>
        <p:nvGrpSpPr>
          <p:cNvPr id="233" name="Google Shape;233;p22"/>
          <p:cNvGrpSpPr/>
          <p:nvPr/>
        </p:nvGrpSpPr>
        <p:grpSpPr>
          <a:xfrm>
            <a:off x="6589324" y="1450596"/>
            <a:ext cx="3496522" cy="5217257"/>
            <a:chOff x="2744111" y="185408"/>
            <a:chExt cx="3496522" cy="5217257"/>
          </a:xfrm>
        </p:grpSpPr>
        <p:sp>
          <p:nvSpPr>
            <p:cNvPr id="234" name="Google Shape;234;p22"/>
            <p:cNvSpPr/>
            <p:nvPr/>
          </p:nvSpPr>
          <p:spPr>
            <a:xfrm rot="5400000">
              <a:off x="4263662" y="123336"/>
              <a:ext cx="1156702" cy="1280845"/>
            </a:xfrm>
            <a:prstGeom prst="hexagon">
              <a:avLst>
                <a:gd fmla="val 25000" name="adj"/>
                <a:gd fmla="val 115470" name="vf"/>
              </a:avLst>
            </a:prstGeom>
            <a:solidFill>
              <a:srgbClr val="BE3E2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2"/>
            <p:cNvSpPr txBox="1"/>
            <p:nvPr/>
          </p:nvSpPr>
          <p:spPr>
            <a:xfrm>
              <a:off x="4415065" y="378191"/>
              <a:ext cx="853897" cy="77113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venir"/>
                  <a:ea typeface="Avenir"/>
                  <a:cs typeface="Avenir"/>
                  <a:sym typeface="Avenir"/>
                </a:rPr>
                <a:t>Ensure clear, open spaces</a:t>
              </a:r>
              <a:endParaRPr/>
            </a:p>
          </p:txBody>
        </p:sp>
        <p:sp>
          <p:nvSpPr>
            <p:cNvPr id="236" name="Google Shape;236;p22"/>
            <p:cNvSpPr/>
            <p:nvPr/>
          </p:nvSpPr>
          <p:spPr>
            <a:xfrm>
              <a:off x="5199459" y="299746"/>
              <a:ext cx="1041174" cy="55977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2"/>
            <p:cNvSpPr/>
            <p:nvPr/>
          </p:nvSpPr>
          <p:spPr>
            <a:xfrm rot="5400000">
              <a:off x="3204754" y="225036"/>
              <a:ext cx="932952" cy="1043391"/>
            </a:xfrm>
            <a:prstGeom prst="hexagon">
              <a:avLst>
                <a:gd fmla="val 25000" name="adj"/>
                <a:gd fmla="val 115470" name="vf"/>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2"/>
            <p:cNvSpPr txBox="1"/>
            <p:nvPr/>
          </p:nvSpPr>
          <p:spPr>
            <a:xfrm>
              <a:off x="3323433" y="435748"/>
              <a:ext cx="695594" cy="62196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239" name="Google Shape;239;p22"/>
            <p:cNvSpPr/>
            <p:nvPr/>
          </p:nvSpPr>
          <p:spPr>
            <a:xfrm rot="5400000">
              <a:off x="2874448" y="1007214"/>
              <a:ext cx="2816685" cy="3077360"/>
            </a:xfrm>
            <a:prstGeom prst="hexagon">
              <a:avLst>
                <a:gd fmla="val 25000" name="adj"/>
                <a:gd fmla="val 115470" name="vf"/>
              </a:avLst>
            </a:prstGeom>
            <a:solidFill>
              <a:srgbClr val="31914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2"/>
            <p:cNvSpPr txBox="1"/>
            <p:nvPr/>
          </p:nvSpPr>
          <p:spPr>
            <a:xfrm>
              <a:off x="3257004" y="1607000"/>
              <a:ext cx="2051574" cy="1877790"/>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venir"/>
                  <a:ea typeface="Avenir"/>
                  <a:cs typeface="Avenir"/>
                  <a:sym typeface="Avenir"/>
                </a:rPr>
                <a:t>Create defined activity zones</a:t>
              </a:r>
              <a:endParaRPr b="0" i="0" sz="3000" u="none" cap="none" strike="noStrike">
                <a:solidFill>
                  <a:schemeClr val="lt1"/>
                </a:solidFill>
                <a:latin typeface="Arial"/>
                <a:ea typeface="Arial"/>
                <a:cs typeface="Arial"/>
                <a:sym typeface="Arial"/>
              </a:endParaRPr>
            </a:p>
          </p:txBody>
        </p:sp>
        <p:sp>
          <p:nvSpPr>
            <p:cNvPr id="241" name="Google Shape;241;p22"/>
            <p:cNvSpPr/>
            <p:nvPr/>
          </p:nvSpPr>
          <p:spPr>
            <a:xfrm>
              <a:off x="2927841" y="2145377"/>
              <a:ext cx="1007588" cy="55977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22"/>
            <p:cNvSpPr/>
            <p:nvPr/>
          </p:nvSpPr>
          <p:spPr>
            <a:xfrm rot="5400000">
              <a:off x="5017933" y="1935554"/>
              <a:ext cx="932952" cy="1104656"/>
            </a:xfrm>
            <a:prstGeom prst="hexagon">
              <a:avLst>
                <a:gd fmla="val 25000" name="adj"/>
                <a:gd fmla="val 115470" name="vf"/>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2"/>
            <p:cNvSpPr txBox="1"/>
            <p:nvPr/>
          </p:nvSpPr>
          <p:spPr>
            <a:xfrm>
              <a:off x="5116190" y="2176898"/>
              <a:ext cx="736438" cy="62196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244" name="Google Shape;244;p22"/>
            <p:cNvSpPr/>
            <p:nvPr/>
          </p:nvSpPr>
          <p:spPr>
            <a:xfrm rot="5400000">
              <a:off x="4423149" y="3560537"/>
              <a:ext cx="932952" cy="1292200"/>
            </a:xfrm>
            <a:prstGeom prst="hexagon">
              <a:avLst>
                <a:gd fmla="val 25000" name="adj"/>
                <a:gd fmla="val 115470" name="vf"/>
              </a:avLst>
            </a:prstGeom>
            <a:solidFill>
              <a:schemeClr val="accent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2"/>
            <p:cNvSpPr txBox="1"/>
            <p:nvPr/>
          </p:nvSpPr>
          <p:spPr>
            <a:xfrm>
              <a:off x="4458892" y="3895653"/>
              <a:ext cx="861466" cy="621968"/>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46" name="Google Shape;246;p22"/>
            <p:cNvSpPr/>
            <p:nvPr/>
          </p:nvSpPr>
          <p:spPr>
            <a:xfrm>
              <a:off x="5199459" y="3879134"/>
              <a:ext cx="1041174" cy="55977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2"/>
            <p:cNvSpPr/>
            <p:nvPr/>
          </p:nvSpPr>
          <p:spPr>
            <a:xfrm rot="5400000">
              <a:off x="3132271" y="3593435"/>
              <a:ext cx="932952" cy="1220043"/>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2"/>
            <p:cNvSpPr txBox="1"/>
            <p:nvPr/>
          </p:nvSpPr>
          <p:spPr>
            <a:xfrm>
              <a:off x="3192066" y="3892473"/>
              <a:ext cx="813362" cy="62196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249" name="Google Shape;249;p22"/>
            <p:cNvSpPr/>
            <p:nvPr/>
          </p:nvSpPr>
          <p:spPr>
            <a:xfrm rot="5400000">
              <a:off x="3764132" y="4239432"/>
              <a:ext cx="932952" cy="1391216"/>
            </a:xfrm>
            <a:prstGeom prst="hexagon">
              <a:avLst>
                <a:gd fmla="val 25000" name="adj"/>
                <a:gd fmla="val 115470" name="vf"/>
              </a:avLst>
            </a:prstGeom>
            <a:solidFill>
              <a:srgbClr val="2369A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2"/>
            <p:cNvSpPr txBox="1"/>
            <p:nvPr/>
          </p:nvSpPr>
          <p:spPr>
            <a:xfrm>
              <a:off x="3766869" y="4624056"/>
              <a:ext cx="927478" cy="621968"/>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51" name="Google Shape;251;p22"/>
            <p:cNvSpPr/>
            <p:nvPr/>
          </p:nvSpPr>
          <p:spPr>
            <a:xfrm>
              <a:off x="2882006" y="4671024"/>
              <a:ext cx="1007588" cy="55977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2"/>
            <p:cNvSpPr/>
            <p:nvPr/>
          </p:nvSpPr>
          <p:spPr>
            <a:xfrm rot="5400000">
              <a:off x="5034377" y="4374343"/>
              <a:ext cx="932952" cy="1123690"/>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2"/>
            <p:cNvSpPr txBox="1"/>
            <p:nvPr/>
          </p:nvSpPr>
          <p:spPr>
            <a:xfrm>
              <a:off x="5126290" y="4625204"/>
              <a:ext cx="749126" cy="621968"/>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grpSp>
      <p:pic>
        <p:nvPicPr>
          <p:cNvPr id="254" name="Google Shape;254;p22"/>
          <p:cNvPicPr preferRelativeResize="0"/>
          <p:nvPr/>
        </p:nvPicPr>
        <p:blipFill rotWithShape="1">
          <a:blip r:embed="rId3">
            <a:alphaModFix/>
          </a:blip>
          <a:srcRect b="0" l="0" r="0" t="0"/>
          <a:stretch/>
        </p:blipFill>
        <p:spPr>
          <a:xfrm>
            <a:off x="637309" y="2712891"/>
            <a:ext cx="5607242" cy="252325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3"/>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Tips for Physical Space Setup</a:t>
            </a:r>
            <a:endParaRPr/>
          </a:p>
        </p:txBody>
      </p:sp>
      <p:grpSp>
        <p:nvGrpSpPr>
          <p:cNvPr id="260" name="Google Shape;260;p23"/>
          <p:cNvGrpSpPr/>
          <p:nvPr/>
        </p:nvGrpSpPr>
        <p:grpSpPr>
          <a:xfrm>
            <a:off x="6444363" y="1460894"/>
            <a:ext cx="3924339" cy="5205298"/>
            <a:chOff x="2599150" y="195706"/>
            <a:chExt cx="3924339" cy="5205298"/>
          </a:xfrm>
        </p:grpSpPr>
        <p:sp>
          <p:nvSpPr>
            <p:cNvPr id="261" name="Google Shape;261;p23"/>
            <p:cNvSpPr/>
            <p:nvPr/>
          </p:nvSpPr>
          <p:spPr>
            <a:xfrm rot="5400000">
              <a:off x="4344244" y="65071"/>
              <a:ext cx="1090094" cy="1391153"/>
            </a:xfrm>
            <a:prstGeom prst="hexagon">
              <a:avLst>
                <a:gd fmla="val 25000" name="adj"/>
                <a:gd fmla="val 115470" name="vf"/>
              </a:avLst>
            </a:prstGeom>
            <a:solidFill>
              <a:srgbClr val="BE3E2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3"/>
            <p:cNvSpPr txBox="1"/>
            <p:nvPr/>
          </p:nvSpPr>
          <p:spPr>
            <a:xfrm>
              <a:off x="4425574" y="397282"/>
              <a:ext cx="927435" cy="72673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venir"/>
                  <a:ea typeface="Avenir"/>
                  <a:cs typeface="Avenir"/>
                  <a:sym typeface="Avenir"/>
                </a:rPr>
                <a:t>Ensure clear, open spaces</a:t>
              </a:r>
              <a:endParaRPr/>
            </a:p>
          </p:txBody>
        </p:sp>
        <p:sp>
          <p:nvSpPr>
            <p:cNvPr id="263" name="Google Shape;263;p23"/>
            <p:cNvSpPr/>
            <p:nvPr/>
          </p:nvSpPr>
          <p:spPr>
            <a:xfrm>
              <a:off x="5306944" y="218479"/>
              <a:ext cx="1216545" cy="6540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3"/>
            <p:cNvSpPr/>
            <p:nvPr/>
          </p:nvSpPr>
          <p:spPr>
            <a:xfrm rot="5400000">
              <a:off x="2963903" y="131186"/>
              <a:ext cx="1090094" cy="1219135"/>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3"/>
            <p:cNvSpPr txBox="1"/>
            <p:nvPr/>
          </p:nvSpPr>
          <p:spPr>
            <a:xfrm>
              <a:off x="3102572" y="377388"/>
              <a:ext cx="812757" cy="72673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266" name="Google Shape;266;p23"/>
            <p:cNvSpPr/>
            <p:nvPr/>
          </p:nvSpPr>
          <p:spPr>
            <a:xfrm rot="5400000">
              <a:off x="3637274" y="907426"/>
              <a:ext cx="1090094" cy="1408603"/>
            </a:xfrm>
            <a:prstGeom prst="hexagon">
              <a:avLst>
                <a:gd fmla="val 25000" name="adj"/>
                <a:gd fmla="val 115470" name="vf"/>
              </a:avLst>
            </a:prstGeom>
            <a:solidFill>
              <a:srgbClr val="31914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3"/>
            <p:cNvSpPr txBox="1"/>
            <p:nvPr/>
          </p:nvSpPr>
          <p:spPr>
            <a:xfrm>
              <a:off x="3712787" y="1248362"/>
              <a:ext cx="939069" cy="726730"/>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venir"/>
                  <a:ea typeface="Avenir"/>
                  <a:cs typeface="Avenir"/>
                  <a:sym typeface="Avenir"/>
                </a:rPr>
                <a:t>Create defined activity zones</a:t>
              </a:r>
              <a:endParaRPr b="0" i="0" sz="1400" u="none" cap="none" strike="noStrike">
                <a:solidFill>
                  <a:schemeClr val="lt1"/>
                </a:solidFill>
                <a:latin typeface="Arial"/>
                <a:ea typeface="Arial"/>
                <a:cs typeface="Arial"/>
                <a:sym typeface="Arial"/>
              </a:endParaRPr>
            </a:p>
          </p:txBody>
        </p:sp>
        <p:sp>
          <p:nvSpPr>
            <p:cNvPr id="268" name="Google Shape;268;p23"/>
            <p:cNvSpPr/>
            <p:nvPr/>
          </p:nvSpPr>
          <p:spPr>
            <a:xfrm>
              <a:off x="2599150" y="1143751"/>
              <a:ext cx="1177301" cy="6540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3"/>
            <p:cNvSpPr/>
            <p:nvPr/>
          </p:nvSpPr>
          <p:spPr>
            <a:xfrm rot="5400000">
              <a:off x="5062123" y="932107"/>
              <a:ext cx="1090094" cy="1290719"/>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3"/>
            <p:cNvSpPr txBox="1"/>
            <p:nvPr/>
          </p:nvSpPr>
          <p:spPr>
            <a:xfrm>
              <a:off x="5176931" y="1214101"/>
              <a:ext cx="860479" cy="72673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271" name="Google Shape;271;p23"/>
            <p:cNvSpPr/>
            <p:nvPr/>
          </p:nvSpPr>
          <p:spPr>
            <a:xfrm rot="5400000">
              <a:off x="3653140" y="1823466"/>
              <a:ext cx="2641930" cy="2950539"/>
            </a:xfrm>
            <a:prstGeom prst="hexagon">
              <a:avLst>
                <a:gd fmla="val 25000" name="adj"/>
                <a:gd fmla="val 115470" name="vf"/>
              </a:avLst>
            </a:prstGeom>
            <a:solidFill>
              <a:schemeClr val="accent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3"/>
            <p:cNvSpPr txBox="1"/>
            <p:nvPr/>
          </p:nvSpPr>
          <p:spPr>
            <a:xfrm>
              <a:off x="3990592" y="2418093"/>
              <a:ext cx="1967026" cy="1761286"/>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venir"/>
                  <a:ea typeface="Avenir"/>
                  <a:cs typeface="Avenir"/>
                  <a:sym typeface="Avenir"/>
                </a:rPr>
                <a:t>Provide easy access to materials</a:t>
              </a:r>
              <a:endParaRPr/>
            </a:p>
          </p:txBody>
        </p:sp>
        <p:sp>
          <p:nvSpPr>
            <p:cNvPr id="273" name="Google Shape;273;p23"/>
            <p:cNvSpPr/>
            <p:nvPr/>
          </p:nvSpPr>
          <p:spPr>
            <a:xfrm>
              <a:off x="5306944" y="2844941"/>
              <a:ext cx="1216545" cy="6540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3"/>
            <p:cNvSpPr/>
            <p:nvPr/>
          </p:nvSpPr>
          <p:spPr>
            <a:xfrm rot="5400000">
              <a:off x="2891570" y="2515567"/>
              <a:ext cx="1090094" cy="1425541"/>
            </a:xfrm>
            <a:prstGeom prst="hexagon">
              <a:avLst>
                <a:gd fmla="val 25000" name="adj"/>
                <a:gd fmla="val 115470" name="vf"/>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3"/>
            <p:cNvSpPr txBox="1"/>
            <p:nvPr/>
          </p:nvSpPr>
          <p:spPr>
            <a:xfrm>
              <a:off x="2961437" y="2864972"/>
              <a:ext cx="950361" cy="72673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276" name="Google Shape;276;p23"/>
            <p:cNvSpPr/>
            <p:nvPr/>
          </p:nvSpPr>
          <p:spPr>
            <a:xfrm rot="5400000">
              <a:off x="3629858" y="4041844"/>
              <a:ext cx="1090094" cy="1625545"/>
            </a:xfrm>
            <a:prstGeom prst="hexagon">
              <a:avLst>
                <a:gd fmla="val 25000" name="adj"/>
                <a:gd fmla="val 115470" name="vf"/>
              </a:avLst>
            </a:prstGeom>
            <a:solidFill>
              <a:srgbClr val="2369A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3"/>
            <p:cNvSpPr txBox="1"/>
            <p:nvPr/>
          </p:nvSpPr>
          <p:spPr>
            <a:xfrm>
              <a:off x="3633057" y="4491251"/>
              <a:ext cx="1083697" cy="72673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t/>
              </a:r>
              <a:endParaRPr b="0" i="0" sz="1800" u="none" cap="none" strike="noStrike">
                <a:solidFill>
                  <a:schemeClr val="lt1"/>
                </a:solidFill>
                <a:latin typeface="Avenir"/>
                <a:ea typeface="Avenir"/>
                <a:cs typeface="Avenir"/>
                <a:sym typeface="Avenir"/>
              </a:endParaRPr>
            </a:p>
          </p:txBody>
        </p:sp>
        <p:sp>
          <p:nvSpPr>
            <p:cNvPr id="278" name="Google Shape;278;p23"/>
            <p:cNvSpPr/>
            <p:nvPr/>
          </p:nvSpPr>
          <p:spPr>
            <a:xfrm>
              <a:off x="2599150" y="4546131"/>
              <a:ext cx="1177301" cy="65405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3"/>
            <p:cNvSpPr/>
            <p:nvPr/>
          </p:nvSpPr>
          <p:spPr>
            <a:xfrm rot="5400000">
              <a:off x="5114056" y="4199478"/>
              <a:ext cx="1090094" cy="1312958"/>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3"/>
            <p:cNvSpPr txBox="1"/>
            <p:nvPr/>
          </p:nvSpPr>
          <p:spPr>
            <a:xfrm>
              <a:off x="5221450" y="4492592"/>
              <a:ext cx="875306" cy="72673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grpSp>
      <p:pic>
        <p:nvPicPr>
          <p:cNvPr descr="5 Ways to Tackle Seasonal Sports Equipment Storage" id="281" name="Google Shape;281;p23"/>
          <p:cNvPicPr preferRelativeResize="0"/>
          <p:nvPr/>
        </p:nvPicPr>
        <p:blipFill rotWithShape="1">
          <a:blip r:embed="rId3">
            <a:alphaModFix/>
          </a:blip>
          <a:srcRect b="0" l="0" r="0" t="0"/>
          <a:stretch/>
        </p:blipFill>
        <p:spPr>
          <a:xfrm>
            <a:off x="1253836" y="1671203"/>
            <a:ext cx="4606636" cy="460663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4"/>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Tips for Physical Space Setup</a:t>
            </a:r>
            <a:endParaRPr/>
          </a:p>
        </p:txBody>
      </p:sp>
      <p:grpSp>
        <p:nvGrpSpPr>
          <p:cNvPr id="287" name="Google Shape;287;p24"/>
          <p:cNvGrpSpPr/>
          <p:nvPr/>
        </p:nvGrpSpPr>
        <p:grpSpPr>
          <a:xfrm>
            <a:off x="6495047" y="1441896"/>
            <a:ext cx="3684343" cy="5224904"/>
            <a:chOff x="2649834" y="176709"/>
            <a:chExt cx="3684344" cy="5224904"/>
          </a:xfrm>
        </p:grpSpPr>
        <p:sp>
          <p:nvSpPr>
            <p:cNvPr id="288" name="Google Shape;288;p24"/>
            <p:cNvSpPr/>
            <p:nvPr/>
          </p:nvSpPr>
          <p:spPr>
            <a:xfrm rot="5400000">
              <a:off x="4365188" y="58677"/>
              <a:ext cx="984920" cy="1256932"/>
            </a:xfrm>
            <a:prstGeom prst="hexagon">
              <a:avLst>
                <a:gd fmla="val 25000" name="adj"/>
                <a:gd fmla="val 115470" name="vf"/>
              </a:avLst>
            </a:prstGeom>
            <a:solidFill>
              <a:srgbClr val="BE3E2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4"/>
            <p:cNvSpPr txBox="1"/>
            <p:nvPr/>
          </p:nvSpPr>
          <p:spPr>
            <a:xfrm>
              <a:off x="4438671" y="358836"/>
              <a:ext cx="837954" cy="65661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venir"/>
                  <a:ea typeface="Avenir"/>
                  <a:cs typeface="Avenir"/>
                  <a:sym typeface="Avenir"/>
                </a:rPr>
                <a:t>Ensure clear, open spaces</a:t>
              </a:r>
              <a:endParaRPr/>
            </a:p>
          </p:txBody>
        </p:sp>
        <p:sp>
          <p:nvSpPr>
            <p:cNvPr id="290" name="Google Shape;290;p24"/>
            <p:cNvSpPr/>
            <p:nvPr/>
          </p:nvSpPr>
          <p:spPr>
            <a:xfrm>
              <a:off x="5235006" y="197283"/>
              <a:ext cx="1099171" cy="59095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4"/>
            <p:cNvSpPr/>
            <p:nvPr/>
          </p:nvSpPr>
          <p:spPr>
            <a:xfrm rot="5400000">
              <a:off x="3118024" y="118413"/>
              <a:ext cx="984920" cy="1101511"/>
            </a:xfrm>
            <a:prstGeom prst="hexagon">
              <a:avLst>
                <a:gd fmla="val 25000" name="adj"/>
                <a:gd fmla="val 115470" name="vf"/>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4"/>
            <p:cNvSpPr txBox="1"/>
            <p:nvPr/>
          </p:nvSpPr>
          <p:spPr>
            <a:xfrm>
              <a:off x="3243314" y="340861"/>
              <a:ext cx="734341" cy="65661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293" name="Google Shape;293;p24"/>
            <p:cNvSpPr/>
            <p:nvPr/>
          </p:nvSpPr>
          <p:spPr>
            <a:xfrm rot="5400000">
              <a:off x="3726427" y="819761"/>
              <a:ext cx="984920" cy="1272699"/>
            </a:xfrm>
            <a:prstGeom prst="hexagon">
              <a:avLst>
                <a:gd fmla="val 25000" name="adj"/>
                <a:gd fmla="val 115470" name="vf"/>
              </a:avLst>
            </a:prstGeom>
            <a:solidFill>
              <a:srgbClr val="31914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4"/>
            <p:cNvSpPr txBox="1"/>
            <p:nvPr/>
          </p:nvSpPr>
          <p:spPr>
            <a:xfrm>
              <a:off x="3794654" y="1127804"/>
              <a:ext cx="848466" cy="65661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venir"/>
                  <a:ea typeface="Avenir"/>
                  <a:cs typeface="Avenir"/>
                  <a:sym typeface="Avenir"/>
                </a:rPr>
                <a:t>Create defined activity zones</a:t>
              </a:r>
              <a:endParaRPr b="0" i="0" sz="1400" u="none" cap="none" strike="noStrike">
                <a:solidFill>
                  <a:schemeClr val="lt1"/>
                </a:solidFill>
                <a:latin typeface="Arial"/>
                <a:ea typeface="Arial"/>
                <a:cs typeface="Arial"/>
                <a:sym typeface="Arial"/>
              </a:endParaRPr>
            </a:p>
          </p:txBody>
        </p:sp>
        <p:sp>
          <p:nvSpPr>
            <p:cNvPr id="295" name="Google Shape;295;p24"/>
            <p:cNvSpPr/>
            <p:nvPr/>
          </p:nvSpPr>
          <p:spPr>
            <a:xfrm>
              <a:off x="2788463" y="1033284"/>
              <a:ext cx="1063714" cy="59095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4"/>
            <p:cNvSpPr/>
            <p:nvPr/>
          </p:nvSpPr>
          <p:spPr>
            <a:xfrm rot="5400000">
              <a:off x="5013805" y="842060"/>
              <a:ext cx="984920" cy="1166189"/>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4"/>
            <p:cNvSpPr txBox="1"/>
            <p:nvPr/>
          </p:nvSpPr>
          <p:spPr>
            <a:xfrm>
              <a:off x="5117536" y="1096847"/>
              <a:ext cx="777459" cy="65661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298" name="Google Shape;298;p24"/>
            <p:cNvSpPr/>
            <p:nvPr/>
          </p:nvSpPr>
          <p:spPr>
            <a:xfrm rot="5400000">
              <a:off x="4415453" y="1532941"/>
              <a:ext cx="984920" cy="1364180"/>
            </a:xfrm>
            <a:prstGeom prst="hexagon">
              <a:avLst>
                <a:gd fmla="val 25000" name="adj"/>
                <a:gd fmla="val 115470" name="vf"/>
              </a:avLst>
            </a:prstGeom>
            <a:solidFill>
              <a:schemeClr val="accent6"/>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4"/>
            <p:cNvSpPr txBox="1"/>
            <p:nvPr/>
          </p:nvSpPr>
          <p:spPr>
            <a:xfrm>
              <a:off x="4453186" y="1886724"/>
              <a:ext cx="909454" cy="656614"/>
            </a:xfrm>
            <a:prstGeom prst="rect">
              <a:avLst/>
            </a:prstGeom>
            <a:noFill/>
            <a:ln>
              <a:noFill/>
            </a:ln>
          </p:spPr>
          <p:txBody>
            <a:bodyPr anchorCtr="0" anchor="ctr" bIns="53325" lIns="53325" spcFirstLastPara="1" rIns="53325" wrap="square" tIns="53325">
              <a:noAutofit/>
            </a:bodyPr>
            <a:lstStyle/>
            <a:p>
              <a:pPr indent="0" lvl="0" marL="0" marR="0" rtl="0" algn="ctr">
                <a:lnSpc>
                  <a:spcPct val="90000"/>
                </a:lnSpc>
                <a:spcBef>
                  <a:spcPts val="0"/>
                </a:spcBef>
                <a:spcAft>
                  <a:spcPts val="0"/>
                </a:spcAft>
                <a:buClr>
                  <a:srgbClr val="000000"/>
                </a:buClr>
                <a:buSzPts val="1400"/>
                <a:buFont typeface="Arial"/>
                <a:buNone/>
              </a:pPr>
              <a:r>
                <a:rPr b="0" i="0" lang="en-US" sz="1400" u="none" cap="none" strike="noStrike">
                  <a:solidFill>
                    <a:schemeClr val="lt1"/>
                  </a:solidFill>
                  <a:latin typeface="Avenir"/>
                  <a:ea typeface="Avenir"/>
                  <a:cs typeface="Avenir"/>
                  <a:sym typeface="Avenir"/>
                </a:rPr>
                <a:t>Provide easy access to materials</a:t>
              </a:r>
              <a:endParaRPr/>
            </a:p>
          </p:txBody>
        </p:sp>
        <p:sp>
          <p:nvSpPr>
            <p:cNvPr id="300" name="Google Shape;300;p24"/>
            <p:cNvSpPr/>
            <p:nvPr/>
          </p:nvSpPr>
          <p:spPr>
            <a:xfrm>
              <a:off x="5235006" y="1869284"/>
              <a:ext cx="1099171" cy="59095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4"/>
            <p:cNvSpPr/>
            <p:nvPr/>
          </p:nvSpPr>
          <p:spPr>
            <a:xfrm rot="5400000">
              <a:off x="3052669" y="1571689"/>
              <a:ext cx="984920" cy="1288003"/>
            </a:xfrm>
            <a:prstGeom prst="hexagon">
              <a:avLst>
                <a:gd fmla="val 25000" name="adj"/>
                <a:gd fmla="val 115470" name="vf"/>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4"/>
            <p:cNvSpPr txBox="1"/>
            <p:nvPr/>
          </p:nvSpPr>
          <p:spPr>
            <a:xfrm>
              <a:off x="3115795" y="1887383"/>
              <a:ext cx="858669" cy="65661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sp>
          <p:nvSpPr>
            <p:cNvPr id="303" name="Google Shape;303;p24"/>
            <p:cNvSpPr/>
            <p:nvPr/>
          </p:nvSpPr>
          <p:spPr>
            <a:xfrm rot="5400000">
              <a:off x="2791894" y="2349487"/>
              <a:ext cx="2910065" cy="3194186"/>
            </a:xfrm>
            <a:prstGeom prst="hexagon">
              <a:avLst>
                <a:gd fmla="val 25000" name="adj"/>
                <a:gd fmla="val 115470" name="vf"/>
              </a:avLst>
            </a:prstGeom>
            <a:solidFill>
              <a:srgbClr val="2369A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4"/>
            <p:cNvSpPr txBox="1"/>
            <p:nvPr/>
          </p:nvSpPr>
          <p:spPr>
            <a:xfrm>
              <a:off x="3182198" y="2976558"/>
              <a:ext cx="2129458" cy="1940043"/>
            </a:xfrm>
            <a:prstGeom prst="rect">
              <a:avLst/>
            </a:prstGeom>
            <a:noFill/>
            <a:ln>
              <a:noFill/>
            </a:ln>
          </p:spPr>
          <p:txBody>
            <a:bodyPr anchorCtr="0" anchor="ctr" bIns="114300" lIns="114300" spcFirstLastPara="1" rIns="114300" wrap="square" tIns="11430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venir"/>
                  <a:ea typeface="Avenir"/>
                  <a:cs typeface="Avenir"/>
                  <a:sym typeface="Avenir"/>
                </a:rPr>
                <a:t>Adjust for different age groups or abilities</a:t>
              </a:r>
              <a:endParaRPr/>
            </a:p>
          </p:txBody>
        </p:sp>
        <p:sp>
          <p:nvSpPr>
            <p:cNvPr id="305" name="Google Shape;305;p24"/>
            <p:cNvSpPr/>
            <p:nvPr/>
          </p:nvSpPr>
          <p:spPr>
            <a:xfrm>
              <a:off x="2823204" y="3667858"/>
              <a:ext cx="1063714" cy="59095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4"/>
            <p:cNvSpPr/>
            <p:nvPr/>
          </p:nvSpPr>
          <p:spPr>
            <a:xfrm rot="5400000">
              <a:off x="5095468" y="3354650"/>
              <a:ext cx="984920" cy="1186283"/>
            </a:xfrm>
            <a:prstGeom prst="hexagon">
              <a:avLst>
                <a:gd fmla="val 25000" name="adj"/>
                <a:gd fmla="val 115470" name="vf"/>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4"/>
            <p:cNvSpPr txBox="1"/>
            <p:nvPr/>
          </p:nvSpPr>
          <p:spPr>
            <a:xfrm>
              <a:off x="5192501" y="3619484"/>
              <a:ext cx="790855" cy="656614"/>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3600"/>
                <a:buFont typeface="Arial"/>
                <a:buNone/>
              </a:pPr>
              <a:r>
                <a:t/>
              </a:r>
              <a:endParaRPr b="0" i="0" sz="3600" u="none" cap="none" strike="noStrike">
                <a:solidFill>
                  <a:schemeClr val="lt1"/>
                </a:solidFill>
                <a:latin typeface="Arial"/>
                <a:ea typeface="Arial"/>
                <a:cs typeface="Arial"/>
                <a:sym typeface="Arial"/>
              </a:endParaRPr>
            </a:p>
          </p:txBody>
        </p:sp>
      </p:grpSp>
      <p:pic>
        <p:nvPicPr>
          <p:cNvPr descr="Great Playground Games for the Children with Disabilities" id="308" name="Google Shape;308;p24"/>
          <p:cNvPicPr preferRelativeResize="0"/>
          <p:nvPr/>
        </p:nvPicPr>
        <p:blipFill rotWithShape="1">
          <a:blip r:embed="rId3">
            <a:alphaModFix/>
          </a:blip>
          <a:srcRect b="0" l="0" r="0" t="0"/>
          <a:stretch/>
        </p:blipFill>
        <p:spPr>
          <a:xfrm>
            <a:off x="173182" y="2486891"/>
            <a:ext cx="6269182" cy="339009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5"/>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Pause &amp; Reflect: Key Insights</a:t>
            </a:r>
            <a:endParaRPr/>
          </a:p>
        </p:txBody>
      </p:sp>
      <p:sp>
        <p:nvSpPr>
          <p:cNvPr id="314" name="Google Shape;314;p25"/>
          <p:cNvSpPr txBox="1"/>
          <p:nvPr>
            <p:ph idx="1" type="body"/>
          </p:nvPr>
        </p:nvSpPr>
        <p:spPr>
          <a:xfrm>
            <a:off x="6531592" y="1513570"/>
            <a:ext cx="4846320" cy="1055729"/>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b="1" lang="en-US" sz="3600">
                <a:solidFill>
                  <a:srgbClr val="7030A0"/>
                </a:solidFill>
                <a:latin typeface="Avenir"/>
                <a:ea typeface="Avenir"/>
                <a:cs typeface="Avenir"/>
                <a:sym typeface="Avenir"/>
              </a:rPr>
              <a:t>Tips for Physical Space Setup</a:t>
            </a:r>
            <a:endParaRPr/>
          </a:p>
        </p:txBody>
      </p:sp>
      <p:sp>
        <p:nvSpPr>
          <p:cNvPr id="315" name="Google Shape;315;p25"/>
          <p:cNvSpPr txBox="1"/>
          <p:nvPr/>
        </p:nvSpPr>
        <p:spPr>
          <a:xfrm>
            <a:off x="6885044" y="3134434"/>
            <a:ext cx="4492868" cy="2062103"/>
          </a:xfrm>
          <a:prstGeom prst="rect">
            <a:avLst/>
          </a:prstGeom>
          <a:noFill/>
          <a:ln>
            <a:noFill/>
          </a:ln>
        </p:spPr>
        <p:txBody>
          <a:bodyPr anchorCtr="0" anchor="t" bIns="45700" lIns="91425" spcFirstLastPara="1" rIns="91425" wrap="square" tIns="45700">
            <a:spAutoFit/>
          </a:bodyPr>
          <a:lstStyle/>
          <a:p>
            <a:pPr indent="0" lvl="0" marL="15875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venir"/>
                <a:ea typeface="Avenir"/>
                <a:cs typeface="Avenir"/>
                <a:sym typeface="Avenir"/>
              </a:rPr>
              <a:t>Jot down one key takeaway and share with a partner or small group.</a:t>
            </a:r>
            <a:endParaRPr/>
          </a:p>
        </p:txBody>
      </p:sp>
      <p:pic>
        <p:nvPicPr>
          <p:cNvPr descr="5 Ways to Tackle Seasonal Sports Equipment Storage" id="316" name="Google Shape;316;p25"/>
          <p:cNvPicPr preferRelativeResize="0"/>
          <p:nvPr/>
        </p:nvPicPr>
        <p:blipFill rotWithShape="1">
          <a:blip r:embed="rId3">
            <a:alphaModFix/>
          </a:blip>
          <a:srcRect b="0" l="0" r="0" t="0"/>
          <a:stretch/>
        </p:blipFill>
        <p:spPr>
          <a:xfrm>
            <a:off x="4027217" y="1964994"/>
            <a:ext cx="2479964" cy="2479964"/>
          </a:xfrm>
          <a:prstGeom prst="rect">
            <a:avLst/>
          </a:prstGeom>
          <a:noFill/>
          <a:ln>
            <a:noFill/>
          </a:ln>
        </p:spPr>
      </p:pic>
      <p:pic>
        <p:nvPicPr>
          <p:cNvPr descr="New play parks open in Wemyss villages | Fife Council" id="317" name="Google Shape;317;p25"/>
          <p:cNvPicPr preferRelativeResize="0"/>
          <p:nvPr/>
        </p:nvPicPr>
        <p:blipFill rotWithShape="1">
          <a:blip r:embed="rId4">
            <a:alphaModFix/>
          </a:blip>
          <a:srcRect b="0" l="0" r="0" t="0"/>
          <a:stretch/>
        </p:blipFill>
        <p:spPr>
          <a:xfrm>
            <a:off x="1243006" y="1595346"/>
            <a:ext cx="3104108" cy="1609630"/>
          </a:xfrm>
          <a:prstGeom prst="rect">
            <a:avLst/>
          </a:prstGeom>
          <a:noFill/>
          <a:ln>
            <a:noFill/>
          </a:ln>
        </p:spPr>
      </p:pic>
      <p:pic>
        <p:nvPicPr>
          <p:cNvPr id="318" name="Google Shape;318;p25"/>
          <p:cNvPicPr preferRelativeResize="0"/>
          <p:nvPr/>
        </p:nvPicPr>
        <p:blipFill rotWithShape="1">
          <a:blip r:embed="rId5">
            <a:alphaModFix/>
          </a:blip>
          <a:srcRect b="0" l="0" r="0" t="0"/>
          <a:stretch/>
        </p:blipFill>
        <p:spPr>
          <a:xfrm>
            <a:off x="310799" y="3871451"/>
            <a:ext cx="3338555" cy="1502350"/>
          </a:xfrm>
          <a:prstGeom prst="rect">
            <a:avLst/>
          </a:prstGeom>
          <a:noFill/>
          <a:ln>
            <a:noFill/>
          </a:ln>
        </p:spPr>
      </p:pic>
      <p:pic>
        <p:nvPicPr>
          <p:cNvPr descr="Great Playground Games for the Children with Disabilities" id="319" name="Google Shape;319;p25"/>
          <p:cNvPicPr preferRelativeResize="0"/>
          <p:nvPr/>
        </p:nvPicPr>
        <p:blipFill rotWithShape="1">
          <a:blip r:embed="rId6">
            <a:alphaModFix/>
          </a:blip>
          <a:srcRect b="0" l="0" r="0" t="0"/>
          <a:stretch/>
        </p:blipFill>
        <p:spPr>
          <a:xfrm>
            <a:off x="3172691" y="5018465"/>
            <a:ext cx="2923309" cy="158079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6"/>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Facilitation Techniques</a:t>
            </a:r>
            <a:endParaRPr/>
          </a:p>
        </p:txBody>
      </p:sp>
      <p:grpSp>
        <p:nvGrpSpPr>
          <p:cNvPr id="325" name="Google Shape;325;p26"/>
          <p:cNvGrpSpPr/>
          <p:nvPr/>
        </p:nvGrpSpPr>
        <p:grpSpPr>
          <a:xfrm>
            <a:off x="-4908668" y="407042"/>
            <a:ext cx="13819488" cy="7293488"/>
            <a:chOff x="-5642183" y="-937410"/>
            <a:chExt cx="13819488" cy="7293488"/>
          </a:xfrm>
        </p:grpSpPr>
        <p:sp>
          <p:nvSpPr>
            <p:cNvPr id="326" name="Google Shape;326;p26"/>
            <p:cNvSpPr/>
            <p:nvPr/>
          </p:nvSpPr>
          <p:spPr>
            <a:xfrm>
              <a:off x="-5642183" y="-937410"/>
              <a:ext cx="7293488" cy="7293488"/>
            </a:xfrm>
            <a:prstGeom prst="blockArc">
              <a:avLst>
                <a:gd fmla="val 18900000" name="adj1"/>
                <a:gd fmla="val 2700000" name="adj2"/>
                <a:gd fmla="val 296" name="adj3"/>
              </a:avLst>
            </a:prstGeom>
            <a:noFill/>
            <a:ln cap="flat" cmpd="sng" w="25400">
              <a:solidFill>
                <a:srgbClr val="BE3E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6"/>
            <p:cNvSpPr/>
            <p:nvPr/>
          </p:nvSpPr>
          <p:spPr>
            <a:xfrm>
              <a:off x="1600832" y="1428667"/>
              <a:ext cx="6576473" cy="2561332"/>
            </a:xfrm>
            <a:prstGeom prst="rect">
              <a:avLst/>
            </a:prstGeom>
            <a:solidFill>
              <a:srgbClr val="34914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6"/>
            <p:cNvSpPr txBox="1"/>
            <p:nvPr/>
          </p:nvSpPr>
          <p:spPr>
            <a:xfrm>
              <a:off x="1600832" y="1428667"/>
              <a:ext cx="6576473" cy="2561332"/>
            </a:xfrm>
            <a:prstGeom prst="rect">
              <a:avLst/>
            </a:prstGeom>
            <a:noFill/>
            <a:ln>
              <a:noFill/>
            </a:ln>
          </p:spPr>
          <p:txBody>
            <a:bodyPr anchorCtr="0" anchor="ctr" bIns="91425" lIns="21505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chemeClr val="lt1"/>
                  </a:solidFill>
                  <a:latin typeface="Avenir"/>
                  <a:ea typeface="Avenir"/>
                  <a:cs typeface="Avenir"/>
                  <a:sym typeface="Avenir"/>
                </a:rPr>
                <a:t>Encouragement and positive reinforcement</a:t>
              </a:r>
              <a:endParaRPr b="0" i="0" sz="3600" u="none" cap="none" strike="noStrike">
                <a:solidFill>
                  <a:schemeClr val="lt1"/>
                </a:solidFill>
                <a:latin typeface="Avenir"/>
                <a:ea typeface="Avenir"/>
                <a:cs typeface="Avenir"/>
                <a:sym typeface="Avenir"/>
              </a:endParaRPr>
            </a:p>
          </p:txBody>
        </p:sp>
        <p:sp>
          <p:nvSpPr>
            <p:cNvPr id="329" name="Google Shape;329;p26"/>
            <p:cNvSpPr/>
            <p:nvPr/>
          </p:nvSpPr>
          <p:spPr>
            <a:xfrm>
              <a:off x="0" y="1108500"/>
              <a:ext cx="3201665" cy="3201665"/>
            </a:xfrm>
            <a:prstGeom prst="ellipse">
              <a:avLst/>
            </a:prstGeom>
            <a:solidFill>
              <a:schemeClr val="lt1"/>
            </a:solidFill>
            <a:ln cap="flat" cmpd="sng" w="25400">
              <a:solidFill>
                <a:srgbClr val="BE3E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Positive Reinforcement in the Classroom - Twinkl" id="330" name="Google Shape;330;p26"/>
          <p:cNvPicPr preferRelativeResize="0"/>
          <p:nvPr/>
        </p:nvPicPr>
        <p:blipFill rotWithShape="1">
          <a:blip r:embed="rId3">
            <a:alphaModFix/>
          </a:blip>
          <a:srcRect b="0" l="0" r="0" t="0"/>
          <a:stretch/>
        </p:blipFill>
        <p:spPr>
          <a:xfrm>
            <a:off x="289063" y="2771360"/>
            <a:ext cx="3836503" cy="25576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27"/>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Facilitation Techniques</a:t>
            </a:r>
            <a:endParaRPr/>
          </a:p>
        </p:txBody>
      </p:sp>
      <p:grpSp>
        <p:nvGrpSpPr>
          <p:cNvPr id="336" name="Google Shape;336;p27"/>
          <p:cNvGrpSpPr/>
          <p:nvPr/>
        </p:nvGrpSpPr>
        <p:grpSpPr>
          <a:xfrm>
            <a:off x="-4991494" y="402901"/>
            <a:ext cx="13819488" cy="7293488"/>
            <a:chOff x="-5642183" y="-937410"/>
            <a:chExt cx="13819488" cy="7293488"/>
          </a:xfrm>
        </p:grpSpPr>
        <p:sp>
          <p:nvSpPr>
            <p:cNvPr id="337" name="Google Shape;337;p27"/>
            <p:cNvSpPr/>
            <p:nvPr/>
          </p:nvSpPr>
          <p:spPr>
            <a:xfrm>
              <a:off x="-5642183" y="-937410"/>
              <a:ext cx="7293488" cy="7293488"/>
            </a:xfrm>
            <a:prstGeom prst="blockArc">
              <a:avLst>
                <a:gd fmla="val 18900000" name="adj1"/>
                <a:gd fmla="val 2700000" name="adj2"/>
                <a:gd fmla="val 296" name="adj3"/>
              </a:avLst>
            </a:prstGeom>
            <a:noFill/>
            <a:ln cap="flat" cmpd="sng" w="25400">
              <a:solidFill>
                <a:srgbClr val="BE3E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7"/>
            <p:cNvSpPr/>
            <p:nvPr/>
          </p:nvSpPr>
          <p:spPr>
            <a:xfrm>
              <a:off x="1600832" y="1428667"/>
              <a:ext cx="6576473" cy="2561332"/>
            </a:xfrm>
            <a:prstGeom prst="rect">
              <a:avLst/>
            </a:prstGeom>
            <a:solidFill>
              <a:srgbClr val="00206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7"/>
            <p:cNvSpPr txBox="1"/>
            <p:nvPr/>
          </p:nvSpPr>
          <p:spPr>
            <a:xfrm>
              <a:off x="1600832" y="1428667"/>
              <a:ext cx="6576473" cy="2561332"/>
            </a:xfrm>
            <a:prstGeom prst="rect">
              <a:avLst/>
            </a:prstGeom>
            <a:noFill/>
            <a:ln>
              <a:noFill/>
            </a:ln>
          </p:spPr>
          <p:txBody>
            <a:bodyPr anchorCtr="0" anchor="ctr" bIns="91425" lIns="21505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chemeClr val="lt1"/>
                  </a:solidFill>
                  <a:latin typeface="Avenir"/>
                  <a:ea typeface="Avenir"/>
                  <a:cs typeface="Avenir"/>
                  <a:sym typeface="Avenir"/>
                </a:rPr>
                <a:t>Active listening and responding to participant needs</a:t>
              </a:r>
              <a:endParaRPr b="0" i="0" sz="3600" u="none" cap="none" strike="noStrike">
                <a:solidFill>
                  <a:schemeClr val="lt1"/>
                </a:solidFill>
                <a:latin typeface="Avenir"/>
                <a:ea typeface="Avenir"/>
                <a:cs typeface="Avenir"/>
                <a:sym typeface="Avenir"/>
              </a:endParaRPr>
            </a:p>
          </p:txBody>
        </p:sp>
        <p:sp>
          <p:nvSpPr>
            <p:cNvPr id="340" name="Google Shape;340;p27"/>
            <p:cNvSpPr/>
            <p:nvPr/>
          </p:nvSpPr>
          <p:spPr>
            <a:xfrm>
              <a:off x="0" y="1108500"/>
              <a:ext cx="3201665" cy="3201665"/>
            </a:xfrm>
            <a:prstGeom prst="ellipse">
              <a:avLst/>
            </a:prstGeom>
            <a:solidFill>
              <a:schemeClr val="lt1"/>
            </a:solidFill>
            <a:ln cap="flat" cmpd="sng" w="25400">
              <a:solidFill>
                <a:srgbClr val="BE3E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The Value of Active Listening in Social Work — Advanced CCA" id="341" name="Google Shape;341;p27"/>
          <p:cNvPicPr preferRelativeResize="0"/>
          <p:nvPr/>
        </p:nvPicPr>
        <p:blipFill rotWithShape="1">
          <a:blip r:embed="rId3">
            <a:alphaModFix/>
          </a:blip>
          <a:srcRect b="0" l="0" r="0" t="0"/>
          <a:stretch/>
        </p:blipFill>
        <p:spPr>
          <a:xfrm>
            <a:off x="363938" y="2782625"/>
            <a:ext cx="3806853" cy="25310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0"/>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Training Goals</a:t>
            </a:r>
            <a:endParaRPr/>
          </a:p>
        </p:txBody>
      </p:sp>
      <p:sp>
        <p:nvSpPr>
          <p:cNvPr id="65" name="Google Shape;65;p10"/>
          <p:cNvSpPr txBox="1"/>
          <p:nvPr>
            <p:ph idx="1" type="body"/>
          </p:nvPr>
        </p:nvSpPr>
        <p:spPr>
          <a:xfrm>
            <a:off x="1076325" y="1711325"/>
            <a:ext cx="10277400" cy="46197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sz="3200">
                <a:latin typeface="Avenir"/>
                <a:ea typeface="Avenir"/>
                <a:cs typeface="Avenir"/>
                <a:sym typeface="Avenir"/>
              </a:rPr>
              <a:t>Create a Safe and Inclusive Environment</a:t>
            </a:r>
            <a:endParaRPr/>
          </a:p>
          <a:p>
            <a:pPr indent="-406400" lvl="0" marL="457200" rtl="0" algn="l">
              <a:lnSpc>
                <a:spcPct val="90000"/>
              </a:lnSpc>
              <a:spcBef>
                <a:spcPts val="1000"/>
              </a:spcBef>
              <a:spcAft>
                <a:spcPts val="0"/>
              </a:spcAft>
              <a:buSzPts val="2800"/>
              <a:buChar char="•"/>
            </a:pPr>
            <a:r>
              <a:rPr lang="en-US" sz="3200">
                <a:latin typeface="Avenir"/>
                <a:ea typeface="Avenir"/>
                <a:cs typeface="Avenir"/>
                <a:sym typeface="Avenir"/>
              </a:rPr>
              <a:t>Understand Effective Facilitation Techniques</a:t>
            </a:r>
            <a:endParaRPr/>
          </a:p>
          <a:p>
            <a:pPr indent="-406400" lvl="0" marL="457200" rtl="0" algn="l">
              <a:lnSpc>
                <a:spcPct val="90000"/>
              </a:lnSpc>
              <a:spcBef>
                <a:spcPts val="1000"/>
              </a:spcBef>
              <a:spcAft>
                <a:spcPts val="0"/>
              </a:spcAft>
              <a:buSzPts val="2800"/>
              <a:buChar char="•"/>
            </a:pPr>
            <a:r>
              <a:rPr lang="en-US" sz="3200">
                <a:latin typeface="Avenir"/>
                <a:ea typeface="Avenir"/>
                <a:cs typeface="Avenir"/>
                <a:sym typeface="Avenir"/>
              </a:rPr>
              <a:t>Learn how to Lead a Debrief Activity</a:t>
            </a:r>
            <a:endParaRPr/>
          </a:p>
          <a:p>
            <a:pPr indent="-406400" lvl="0" marL="457200" rtl="0" algn="l">
              <a:lnSpc>
                <a:spcPct val="90000"/>
              </a:lnSpc>
              <a:spcBef>
                <a:spcPts val="1000"/>
              </a:spcBef>
              <a:spcAft>
                <a:spcPts val="0"/>
              </a:spcAft>
              <a:buSzPts val="2800"/>
              <a:buChar char="•"/>
            </a:pPr>
            <a:r>
              <a:rPr lang="en-US" sz="3200">
                <a:latin typeface="Avenir"/>
                <a:ea typeface="Avenir"/>
                <a:cs typeface="Avenir"/>
                <a:sym typeface="Avenir"/>
              </a:rPr>
              <a:t>Practice Facilitation</a:t>
            </a:r>
            <a:endParaRPr/>
          </a:p>
          <a:p>
            <a:pPr indent="-228600" lvl="0" marL="457200" rtl="0" algn="l">
              <a:lnSpc>
                <a:spcPct val="90000"/>
              </a:lnSpc>
              <a:spcBef>
                <a:spcPts val="1000"/>
              </a:spcBef>
              <a:spcAft>
                <a:spcPts val="0"/>
              </a:spcAft>
              <a:buSzPts val="2800"/>
              <a:buNone/>
            </a:pPr>
            <a:r>
              <a:t/>
            </a:r>
            <a:endParaRPr sz="3200">
              <a:latin typeface="Avenir"/>
              <a:ea typeface="Avenir"/>
              <a:cs typeface="Avenir"/>
              <a:sym typeface="Aveni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28"/>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Facilitation Techniques</a:t>
            </a:r>
            <a:endParaRPr/>
          </a:p>
        </p:txBody>
      </p:sp>
      <p:grpSp>
        <p:nvGrpSpPr>
          <p:cNvPr id="347" name="Google Shape;347;p28"/>
          <p:cNvGrpSpPr/>
          <p:nvPr/>
        </p:nvGrpSpPr>
        <p:grpSpPr>
          <a:xfrm>
            <a:off x="-4991494" y="402901"/>
            <a:ext cx="13819488" cy="7293488"/>
            <a:chOff x="-5642183" y="-937410"/>
            <a:chExt cx="13819488" cy="7293488"/>
          </a:xfrm>
        </p:grpSpPr>
        <p:sp>
          <p:nvSpPr>
            <p:cNvPr id="348" name="Google Shape;348;p28"/>
            <p:cNvSpPr/>
            <p:nvPr/>
          </p:nvSpPr>
          <p:spPr>
            <a:xfrm>
              <a:off x="-5642183" y="-937410"/>
              <a:ext cx="7293488" cy="7293488"/>
            </a:xfrm>
            <a:prstGeom prst="blockArc">
              <a:avLst>
                <a:gd fmla="val 18900000" name="adj1"/>
                <a:gd fmla="val 2700000" name="adj2"/>
                <a:gd fmla="val 296" name="adj3"/>
              </a:avLst>
            </a:prstGeom>
            <a:noFill/>
            <a:ln cap="flat" cmpd="sng" w="25400">
              <a:solidFill>
                <a:srgbClr val="BE3E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8"/>
            <p:cNvSpPr/>
            <p:nvPr/>
          </p:nvSpPr>
          <p:spPr>
            <a:xfrm>
              <a:off x="1600832" y="1428667"/>
              <a:ext cx="6576473" cy="2561332"/>
            </a:xfrm>
            <a:prstGeom prst="rect">
              <a:avLst/>
            </a:prstGeom>
            <a:solidFill>
              <a:srgbClr val="E7A62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8"/>
            <p:cNvSpPr txBox="1"/>
            <p:nvPr/>
          </p:nvSpPr>
          <p:spPr>
            <a:xfrm>
              <a:off x="1600832" y="1428667"/>
              <a:ext cx="6576473" cy="2561332"/>
            </a:xfrm>
            <a:prstGeom prst="rect">
              <a:avLst/>
            </a:prstGeom>
            <a:noFill/>
            <a:ln>
              <a:noFill/>
            </a:ln>
          </p:spPr>
          <p:txBody>
            <a:bodyPr anchorCtr="0" anchor="ctr" bIns="91425" lIns="2150525" spcFirstLastPara="1" rIns="91425" wrap="square" tIns="91425">
              <a:noAutofit/>
            </a:bodyPr>
            <a:lstStyle/>
            <a:p>
              <a:pPr indent="0" lvl="0" marL="0" marR="0" rtl="0" algn="l">
                <a:lnSpc>
                  <a:spcPct val="90000"/>
                </a:lnSpc>
                <a:spcBef>
                  <a:spcPts val="0"/>
                </a:spcBef>
                <a:spcAft>
                  <a:spcPts val="0"/>
                </a:spcAft>
                <a:buClr>
                  <a:srgbClr val="000000"/>
                </a:buClr>
                <a:buSzPts val="3600"/>
                <a:buFont typeface="Arial"/>
                <a:buNone/>
              </a:pPr>
              <a:r>
                <a:rPr b="0" i="0" lang="en-US" sz="3600" u="none" cap="none" strike="noStrike">
                  <a:solidFill>
                    <a:schemeClr val="dk1"/>
                  </a:solidFill>
                  <a:latin typeface="Avenir"/>
                  <a:ea typeface="Avenir"/>
                  <a:cs typeface="Avenir"/>
                  <a:sym typeface="Avenir"/>
                </a:rPr>
                <a:t>Dealing with challenges (disengagement, conflict)</a:t>
              </a:r>
              <a:endParaRPr b="0" i="0" sz="3600" u="none" cap="none" strike="noStrike">
                <a:solidFill>
                  <a:schemeClr val="dk1"/>
                </a:solidFill>
                <a:latin typeface="Avenir"/>
                <a:ea typeface="Avenir"/>
                <a:cs typeface="Avenir"/>
                <a:sym typeface="Avenir"/>
              </a:endParaRPr>
            </a:p>
          </p:txBody>
        </p:sp>
        <p:sp>
          <p:nvSpPr>
            <p:cNvPr id="351" name="Google Shape;351;p28"/>
            <p:cNvSpPr/>
            <p:nvPr/>
          </p:nvSpPr>
          <p:spPr>
            <a:xfrm>
              <a:off x="0" y="1108500"/>
              <a:ext cx="3201665" cy="3201665"/>
            </a:xfrm>
            <a:prstGeom prst="ellipse">
              <a:avLst/>
            </a:prstGeom>
            <a:solidFill>
              <a:schemeClr val="lt1"/>
            </a:solidFill>
            <a:ln cap="flat" cmpd="sng" w="25400">
              <a:solidFill>
                <a:srgbClr val="BE3E2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Teaching Kids How to Deal With Conflict - Child Mind Institute" id="352" name="Google Shape;352;p28"/>
          <p:cNvPicPr preferRelativeResize="0"/>
          <p:nvPr/>
        </p:nvPicPr>
        <p:blipFill rotWithShape="1">
          <a:blip r:embed="rId3">
            <a:alphaModFix/>
          </a:blip>
          <a:srcRect b="0" l="0" r="0" t="0"/>
          <a:stretch/>
        </p:blipFill>
        <p:spPr>
          <a:xfrm>
            <a:off x="363606" y="2779696"/>
            <a:ext cx="3815796" cy="254514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29"/>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Facilitation Techniques</a:t>
            </a:r>
            <a:endParaRPr/>
          </a:p>
        </p:txBody>
      </p:sp>
      <p:sp>
        <p:nvSpPr>
          <p:cNvPr id="358" name="Google Shape;358;p29"/>
          <p:cNvSpPr txBox="1"/>
          <p:nvPr>
            <p:ph idx="1" type="body"/>
          </p:nvPr>
        </p:nvSpPr>
        <p:spPr>
          <a:xfrm>
            <a:off x="7968940" y="1434205"/>
            <a:ext cx="3297555" cy="1055729"/>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b="1" lang="en-US" sz="3600">
                <a:solidFill>
                  <a:schemeClr val="accent4"/>
                </a:solidFill>
                <a:latin typeface="Avenir"/>
                <a:ea typeface="Avenir"/>
                <a:cs typeface="Avenir"/>
                <a:sym typeface="Avenir"/>
              </a:rPr>
              <a:t>Modeling Behavior</a:t>
            </a:r>
            <a:endParaRPr/>
          </a:p>
        </p:txBody>
      </p:sp>
      <p:grpSp>
        <p:nvGrpSpPr>
          <p:cNvPr id="359" name="Google Shape;359;p29"/>
          <p:cNvGrpSpPr/>
          <p:nvPr/>
        </p:nvGrpSpPr>
        <p:grpSpPr>
          <a:xfrm>
            <a:off x="725161" y="1515515"/>
            <a:ext cx="4919087" cy="5048840"/>
            <a:chOff x="1846210" y="789"/>
            <a:chExt cx="4919087" cy="5048840"/>
          </a:xfrm>
        </p:grpSpPr>
        <p:sp>
          <p:nvSpPr>
            <p:cNvPr id="360" name="Google Shape;360;p29"/>
            <p:cNvSpPr/>
            <p:nvPr/>
          </p:nvSpPr>
          <p:spPr>
            <a:xfrm>
              <a:off x="1846210" y="789"/>
              <a:ext cx="4919087" cy="1743219"/>
            </a:xfrm>
            <a:prstGeom prst="roundRect">
              <a:avLst>
                <a:gd fmla="val 16667" name="adj"/>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9"/>
            <p:cNvSpPr txBox="1"/>
            <p:nvPr/>
          </p:nvSpPr>
          <p:spPr>
            <a:xfrm>
              <a:off x="1931307" y="85886"/>
              <a:ext cx="4748893" cy="1573025"/>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Set the example for participants by demonstrating positive actions</a:t>
              </a:r>
              <a:endParaRPr b="0" i="0" sz="3000" u="none" cap="none" strike="noStrike">
                <a:solidFill>
                  <a:schemeClr val="lt1"/>
                </a:solidFill>
                <a:latin typeface="Arial"/>
                <a:ea typeface="Arial"/>
                <a:cs typeface="Arial"/>
                <a:sym typeface="Arial"/>
              </a:endParaRPr>
            </a:p>
          </p:txBody>
        </p:sp>
        <p:sp>
          <p:nvSpPr>
            <p:cNvPr id="362" name="Google Shape;362;p29"/>
            <p:cNvSpPr/>
            <p:nvPr/>
          </p:nvSpPr>
          <p:spPr>
            <a:xfrm>
              <a:off x="1937637" y="1793390"/>
              <a:ext cx="4761257" cy="1574401"/>
            </a:xfrm>
            <a:prstGeom prst="roundRect">
              <a:avLst>
                <a:gd fmla="val 16667" name="adj"/>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9"/>
            <p:cNvSpPr txBox="1"/>
            <p:nvPr/>
          </p:nvSpPr>
          <p:spPr>
            <a:xfrm>
              <a:off x="2014493" y="1870246"/>
              <a:ext cx="4607545" cy="1420689"/>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Engage in activities and follow the same rules as the participants</a:t>
              </a:r>
              <a:endParaRPr b="0" i="0" sz="3000" u="none" cap="none" strike="noStrike">
                <a:solidFill>
                  <a:schemeClr val="lt1"/>
                </a:solidFill>
                <a:latin typeface="Arial"/>
                <a:ea typeface="Arial"/>
                <a:cs typeface="Arial"/>
                <a:sym typeface="Arial"/>
              </a:endParaRPr>
            </a:p>
          </p:txBody>
        </p:sp>
        <p:sp>
          <p:nvSpPr>
            <p:cNvPr id="364" name="Google Shape;364;p29"/>
            <p:cNvSpPr/>
            <p:nvPr/>
          </p:nvSpPr>
          <p:spPr>
            <a:xfrm>
              <a:off x="1846210" y="3417174"/>
              <a:ext cx="4912892" cy="1632455"/>
            </a:xfrm>
            <a:prstGeom prst="roundRect">
              <a:avLst>
                <a:gd fmla="val 16667" name="adj"/>
              </a:avLst>
            </a:prstGeom>
            <a:solidFill>
              <a:schemeClr val="accent4"/>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9"/>
            <p:cNvSpPr txBox="1"/>
            <p:nvPr/>
          </p:nvSpPr>
          <p:spPr>
            <a:xfrm>
              <a:off x="1925900" y="3496864"/>
              <a:ext cx="4753512" cy="1473075"/>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rial"/>
                  <a:ea typeface="Arial"/>
                  <a:cs typeface="Arial"/>
                  <a:sym typeface="Arial"/>
                </a:rPr>
                <a:t>Model teamwork, respect, and active participation</a:t>
              </a:r>
              <a:endParaRPr b="0" i="0" sz="3000" u="none" cap="none" strike="noStrike">
                <a:solidFill>
                  <a:schemeClr val="lt1"/>
                </a:solidFill>
                <a:latin typeface="Arial"/>
                <a:ea typeface="Arial"/>
                <a:cs typeface="Arial"/>
                <a:sym typeface="Arial"/>
              </a:endParaRPr>
            </a:p>
          </p:txBody>
        </p:sp>
      </p:grpSp>
      <p:pic>
        <p:nvPicPr>
          <p:cNvPr id="366" name="Google Shape;366;p29"/>
          <p:cNvPicPr preferRelativeResize="0"/>
          <p:nvPr/>
        </p:nvPicPr>
        <p:blipFill rotWithShape="1">
          <a:blip r:embed="rId3">
            <a:alphaModFix/>
          </a:blip>
          <a:srcRect b="0" l="0" r="0" t="0"/>
          <a:stretch/>
        </p:blipFill>
        <p:spPr>
          <a:xfrm>
            <a:off x="7326923" y="2843132"/>
            <a:ext cx="4315927" cy="332086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0"/>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Facilitation Techniques</a:t>
            </a:r>
            <a:endParaRPr/>
          </a:p>
        </p:txBody>
      </p:sp>
      <p:sp>
        <p:nvSpPr>
          <p:cNvPr id="372" name="Google Shape;372;p30"/>
          <p:cNvSpPr txBox="1"/>
          <p:nvPr>
            <p:ph idx="1" type="body"/>
          </p:nvPr>
        </p:nvSpPr>
        <p:spPr>
          <a:xfrm>
            <a:off x="6096000" y="1514726"/>
            <a:ext cx="4115794" cy="1055729"/>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b="1" lang="en-US" sz="3600">
                <a:solidFill>
                  <a:schemeClr val="accent3"/>
                </a:solidFill>
                <a:latin typeface="Avenir"/>
                <a:ea typeface="Avenir"/>
                <a:cs typeface="Avenir"/>
                <a:sym typeface="Avenir"/>
              </a:rPr>
              <a:t>Clear Instructions and Expectation</a:t>
            </a:r>
            <a:endParaRPr/>
          </a:p>
        </p:txBody>
      </p:sp>
      <p:grpSp>
        <p:nvGrpSpPr>
          <p:cNvPr id="373" name="Google Shape;373;p30"/>
          <p:cNvGrpSpPr/>
          <p:nvPr/>
        </p:nvGrpSpPr>
        <p:grpSpPr>
          <a:xfrm>
            <a:off x="1041002" y="1517192"/>
            <a:ext cx="4287405" cy="5045486"/>
            <a:chOff x="2162051" y="2466"/>
            <a:chExt cx="4287405" cy="5045486"/>
          </a:xfrm>
        </p:grpSpPr>
        <p:sp>
          <p:nvSpPr>
            <p:cNvPr id="374" name="Google Shape;374;p30"/>
            <p:cNvSpPr/>
            <p:nvPr/>
          </p:nvSpPr>
          <p:spPr>
            <a:xfrm>
              <a:off x="2162051" y="2466"/>
              <a:ext cx="4251722" cy="1627576"/>
            </a:xfrm>
            <a:prstGeom prst="roundRect">
              <a:avLst>
                <a:gd fmla="val 16667"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0"/>
            <p:cNvSpPr txBox="1"/>
            <p:nvPr/>
          </p:nvSpPr>
          <p:spPr>
            <a:xfrm>
              <a:off x="2241503" y="81918"/>
              <a:ext cx="4092818" cy="1468672"/>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venir"/>
                  <a:ea typeface="Avenir"/>
                  <a:cs typeface="Avenir"/>
                  <a:sym typeface="Avenir"/>
                </a:rPr>
                <a:t>Provide clear and simple instructions before every activity</a:t>
              </a:r>
              <a:endParaRPr b="0" i="0" sz="3000" u="none" cap="none" strike="noStrike">
                <a:solidFill>
                  <a:schemeClr val="lt1"/>
                </a:solidFill>
                <a:latin typeface="Avenir"/>
                <a:ea typeface="Avenir"/>
                <a:cs typeface="Avenir"/>
                <a:sym typeface="Avenir"/>
              </a:endParaRPr>
            </a:p>
          </p:txBody>
        </p:sp>
        <p:sp>
          <p:nvSpPr>
            <p:cNvPr id="376" name="Google Shape;376;p30"/>
            <p:cNvSpPr/>
            <p:nvPr/>
          </p:nvSpPr>
          <p:spPr>
            <a:xfrm>
              <a:off x="2162051" y="1711421"/>
              <a:ext cx="4200973" cy="1627576"/>
            </a:xfrm>
            <a:prstGeom prst="roundRect">
              <a:avLst>
                <a:gd fmla="val 16667"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0"/>
            <p:cNvSpPr txBox="1"/>
            <p:nvPr/>
          </p:nvSpPr>
          <p:spPr>
            <a:xfrm>
              <a:off x="2241503" y="1790873"/>
              <a:ext cx="4042069" cy="1468672"/>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venir"/>
                  <a:ea typeface="Avenir"/>
                  <a:cs typeface="Avenir"/>
                  <a:sym typeface="Avenir"/>
                </a:rPr>
                <a:t>Explain the rules and objectives to avoid confusion</a:t>
              </a:r>
              <a:endParaRPr b="0" i="0" sz="3000" u="none" cap="none" strike="noStrike">
                <a:solidFill>
                  <a:schemeClr val="lt1"/>
                </a:solidFill>
                <a:latin typeface="Avenir"/>
                <a:ea typeface="Avenir"/>
                <a:cs typeface="Avenir"/>
                <a:sym typeface="Avenir"/>
              </a:endParaRPr>
            </a:p>
          </p:txBody>
        </p:sp>
        <p:sp>
          <p:nvSpPr>
            <p:cNvPr id="378" name="Google Shape;378;p30"/>
            <p:cNvSpPr/>
            <p:nvPr/>
          </p:nvSpPr>
          <p:spPr>
            <a:xfrm>
              <a:off x="2162051" y="3420376"/>
              <a:ext cx="4287405" cy="1627576"/>
            </a:xfrm>
            <a:prstGeom prst="roundRect">
              <a:avLst>
                <a:gd fmla="val 16667"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30"/>
            <p:cNvSpPr txBox="1"/>
            <p:nvPr/>
          </p:nvSpPr>
          <p:spPr>
            <a:xfrm>
              <a:off x="2241503" y="3499828"/>
              <a:ext cx="4128501" cy="1468672"/>
            </a:xfrm>
            <a:prstGeom prst="rect">
              <a:avLst/>
            </a:prstGeom>
            <a:no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venir"/>
                  <a:ea typeface="Avenir"/>
                  <a:cs typeface="Avenir"/>
                  <a:sym typeface="Avenir"/>
                </a:rPr>
                <a:t>Ask questions to confirm understanding</a:t>
              </a:r>
              <a:endParaRPr b="0" i="0" sz="3200" u="none" cap="none" strike="noStrike">
                <a:solidFill>
                  <a:schemeClr val="lt1"/>
                </a:solidFill>
                <a:latin typeface="Avenir"/>
                <a:ea typeface="Avenir"/>
                <a:cs typeface="Avenir"/>
                <a:sym typeface="Avenir"/>
              </a:endParaRPr>
            </a:p>
          </p:txBody>
        </p:sp>
      </p:grpSp>
      <p:pic>
        <p:nvPicPr>
          <p:cNvPr descr="Camp Rules: Camping Themed Printable Rules" id="380" name="Google Shape;380;p30"/>
          <p:cNvPicPr preferRelativeResize="0"/>
          <p:nvPr/>
        </p:nvPicPr>
        <p:blipFill rotWithShape="1">
          <a:blip r:embed="rId3">
            <a:alphaModFix/>
          </a:blip>
          <a:srcRect b="0" l="0" r="0" t="0"/>
          <a:stretch/>
        </p:blipFill>
        <p:spPr>
          <a:xfrm>
            <a:off x="5929312" y="2896976"/>
            <a:ext cx="4616768" cy="356150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1"/>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Facilitation Techniques</a:t>
            </a:r>
            <a:endParaRPr/>
          </a:p>
        </p:txBody>
      </p:sp>
      <p:sp>
        <p:nvSpPr>
          <p:cNvPr id="386" name="Google Shape;386;p31"/>
          <p:cNvSpPr txBox="1"/>
          <p:nvPr>
            <p:ph idx="1" type="body"/>
          </p:nvPr>
        </p:nvSpPr>
        <p:spPr>
          <a:xfrm>
            <a:off x="6096000" y="1514726"/>
            <a:ext cx="4115794" cy="1055729"/>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b="1" lang="en-US" sz="3600">
                <a:solidFill>
                  <a:srgbClr val="002060"/>
                </a:solidFill>
                <a:latin typeface="Avenir"/>
                <a:ea typeface="Avenir"/>
                <a:cs typeface="Avenir"/>
                <a:sym typeface="Avenir"/>
              </a:rPr>
              <a:t>Peer Leadership</a:t>
            </a:r>
            <a:endParaRPr/>
          </a:p>
        </p:txBody>
      </p:sp>
      <p:grpSp>
        <p:nvGrpSpPr>
          <p:cNvPr id="387" name="Google Shape;387;p31"/>
          <p:cNvGrpSpPr/>
          <p:nvPr/>
        </p:nvGrpSpPr>
        <p:grpSpPr>
          <a:xfrm>
            <a:off x="1634633" y="1514787"/>
            <a:ext cx="3100143" cy="5050295"/>
            <a:chOff x="2755682" y="61"/>
            <a:chExt cx="3100143" cy="5050295"/>
          </a:xfrm>
        </p:grpSpPr>
        <p:sp>
          <p:nvSpPr>
            <p:cNvPr id="388" name="Google Shape;388;p31"/>
            <p:cNvSpPr/>
            <p:nvPr/>
          </p:nvSpPr>
          <p:spPr>
            <a:xfrm>
              <a:off x="2755682" y="61"/>
              <a:ext cx="3100143" cy="2463558"/>
            </a:xfrm>
            <a:prstGeom prst="roundRect">
              <a:avLst>
                <a:gd fmla="val 16667" name="adj"/>
              </a:avLst>
            </a:prstGeom>
            <a:solidFill>
              <a:srgbClr val="002060"/>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1"/>
            <p:cNvSpPr txBox="1"/>
            <p:nvPr/>
          </p:nvSpPr>
          <p:spPr>
            <a:xfrm>
              <a:off x="2875943" y="120322"/>
              <a:ext cx="2859621" cy="2223036"/>
            </a:xfrm>
            <a:prstGeom prst="rect">
              <a:avLst/>
            </a:prstGeom>
            <a:no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Give youth leadership roles</a:t>
              </a:r>
              <a:endParaRPr b="0" i="0" sz="3200" u="none" cap="none" strike="noStrike">
                <a:solidFill>
                  <a:schemeClr val="lt1"/>
                </a:solidFill>
                <a:latin typeface="Arial"/>
                <a:ea typeface="Arial"/>
                <a:cs typeface="Arial"/>
                <a:sym typeface="Arial"/>
              </a:endParaRPr>
            </a:p>
          </p:txBody>
        </p:sp>
        <p:sp>
          <p:nvSpPr>
            <p:cNvPr id="390" name="Google Shape;390;p31"/>
            <p:cNvSpPr/>
            <p:nvPr/>
          </p:nvSpPr>
          <p:spPr>
            <a:xfrm>
              <a:off x="2755682" y="2586798"/>
              <a:ext cx="3100143" cy="2463558"/>
            </a:xfrm>
            <a:prstGeom prst="roundRect">
              <a:avLst>
                <a:gd fmla="val 16667" name="adj"/>
              </a:avLst>
            </a:prstGeom>
            <a:solidFill>
              <a:srgbClr val="002060"/>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1"/>
            <p:cNvSpPr txBox="1"/>
            <p:nvPr/>
          </p:nvSpPr>
          <p:spPr>
            <a:xfrm>
              <a:off x="2875943" y="2707059"/>
              <a:ext cx="2859621" cy="2223036"/>
            </a:xfrm>
            <a:prstGeom prst="rect">
              <a:avLst/>
            </a:prstGeom>
            <a:noFill/>
            <a:ln>
              <a:noFill/>
            </a:ln>
          </p:spPr>
          <p:txBody>
            <a:bodyPr anchorCtr="0" anchor="ctr" bIns="60950" lIns="121900" spcFirstLastPara="1" rIns="121900" wrap="square" tIns="60950">
              <a:noAutofit/>
            </a:bodyPr>
            <a:lstStyle/>
            <a:p>
              <a:pPr indent="0" lvl="0" marL="0" marR="0" rtl="0" algn="ctr">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Rotate roles so everyone can lead</a:t>
              </a:r>
              <a:endParaRPr b="0" i="0" sz="3200" u="none" cap="none" strike="noStrike">
                <a:solidFill>
                  <a:schemeClr val="lt1"/>
                </a:solidFill>
                <a:latin typeface="Arial"/>
                <a:ea typeface="Arial"/>
                <a:cs typeface="Arial"/>
                <a:sym typeface="Arial"/>
              </a:endParaRPr>
            </a:p>
          </p:txBody>
        </p:sp>
      </p:grpSp>
      <p:pic>
        <p:nvPicPr>
          <p:cNvPr descr="Summer Peer Leadership Program Takes a Leap Forward in 2022 | Toms River  Regional School District" id="392" name="Google Shape;392;p31"/>
          <p:cNvPicPr preferRelativeResize="0"/>
          <p:nvPr/>
        </p:nvPicPr>
        <p:blipFill rotWithShape="1">
          <a:blip r:embed="rId3">
            <a:alphaModFix/>
          </a:blip>
          <a:srcRect b="0" l="0" r="0" t="0"/>
          <a:stretch/>
        </p:blipFill>
        <p:spPr>
          <a:xfrm>
            <a:off x="5926901" y="2660459"/>
            <a:ext cx="4634420" cy="30302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32"/>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Facilitation Techniques</a:t>
            </a:r>
            <a:endParaRPr/>
          </a:p>
        </p:txBody>
      </p:sp>
      <p:sp>
        <p:nvSpPr>
          <p:cNvPr id="398" name="Google Shape;398;p32"/>
          <p:cNvSpPr txBox="1"/>
          <p:nvPr>
            <p:ph idx="1" type="body"/>
          </p:nvPr>
        </p:nvSpPr>
        <p:spPr>
          <a:xfrm>
            <a:off x="6096000" y="1514726"/>
            <a:ext cx="4115794" cy="1055729"/>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b="1" lang="en-US" sz="3600">
                <a:solidFill>
                  <a:srgbClr val="EE6F23"/>
                </a:solidFill>
                <a:latin typeface="Avenir"/>
                <a:ea typeface="Avenir"/>
                <a:cs typeface="Avenir"/>
                <a:sym typeface="Avenir"/>
              </a:rPr>
              <a:t>Using Non-verbal Cues </a:t>
            </a:r>
            <a:endParaRPr/>
          </a:p>
        </p:txBody>
      </p:sp>
      <p:grpSp>
        <p:nvGrpSpPr>
          <p:cNvPr id="399" name="Google Shape;399;p32"/>
          <p:cNvGrpSpPr/>
          <p:nvPr/>
        </p:nvGrpSpPr>
        <p:grpSpPr>
          <a:xfrm>
            <a:off x="654145" y="1516247"/>
            <a:ext cx="5061120" cy="5047376"/>
            <a:chOff x="1775194" y="1521"/>
            <a:chExt cx="5061120" cy="5047376"/>
          </a:xfrm>
        </p:grpSpPr>
        <p:sp>
          <p:nvSpPr>
            <p:cNvPr id="400" name="Google Shape;400;p32"/>
            <p:cNvSpPr/>
            <p:nvPr/>
          </p:nvSpPr>
          <p:spPr>
            <a:xfrm>
              <a:off x="1775194" y="1521"/>
              <a:ext cx="5011350" cy="1631910"/>
            </a:xfrm>
            <a:prstGeom prst="roundRect">
              <a:avLst>
                <a:gd fmla="val 16667" name="adj"/>
              </a:avLst>
            </a:prstGeom>
            <a:solidFill>
              <a:srgbClr val="EE6F2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2"/>
            <p:cNvSpPr txBox="1"/>
            <p:nvPr/>
          </p:nvSpPr>
          <p:spPr>
            <a:xfrm>
              <a:off x="1854857" y="81184"/>
              <a:ext cx="4852024" cy="1472584"/>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venir"/>
                  <a:ea typeface="Avenir"/>
                  <a:cs typeface="Avenir"/>
                  <a:sym typeface="Avenir"/>
                </a:rPr>
                <a:t>Use non-verbal cues like gestures and eyes contact </a:t>
              </a:r>
              <a:endParaRPr b="0" i="0" sz="3000" u="none" cap="none" strike="noStrike">
                <a:solidFill>
                  <a:schemeClr val="lt1"/>
                </a:solidFill>
                <a:latin typeface="Avenir"/>
                <a:ea typeface="Avenir"/>
                <a:cs typeface="Avenir"/>
                <a:sym typeface="Avenir"/>
              </a:endParaRPr>
            </a:p>
          </p:txBody>
        </p:sp>
        <p:sp>
          <p:nvSpPr>
            <p:cNvPr id="402" name="Google Shape;402;p32"/>
            <p:cNvSpPr/>
            <p:nvPr/>
          </p:nvSpPr>
          <p:spPr>
            <a:xfrm>
              <a:off x="1775194" y="1702480"/>
              <a:ext cx="5039502" cy="1655373"/>
            </a:xfrm>
            <a:prstGeom prst="roundRect">
              <a:avLst>
                <a:gd fmla="val 16667" name="adj"/>
              </a:avLst>
            </a:prstGeom>
            <a:solidFill>
              <a:srgbClr val="EE6F2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2"/>
            <p:cNvSpPr txBox="1"/>
            <p:nvPr/>
          </p:nvSpPr>
          <p:spPr>
            <a:xfrm>
              <a:off x="1856003" y="1783289"/>
              <a:ext cx="4877884" cy="1493755"/>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venir"/>
                  <a:ea typeface="Avenir"/>
                  <a:cs typeface="Avenir"/>
                  <a:sym typeface="Avenir"/>
                </a:rPr>
                <a:t>Thumbs up for encouragement or approval</a:t>
              </a:r>
              <a:endParaRPr b="0" i="0" sz="3000" u="none" cap="none" strike="noStrike">
                <a:solidFill>
                  <a:schemeClr val="lt1"/>
                </a:solidFill>
                <a:latin typeface="Avenir"/>
                <a:ea typeface="Avenir"/>
                <a:cs typeface="Avenir"/>
                <a:sym typeface="Avenir"/>
              </a:endParaRPr>
            </a:p>
          </p:txBody>
        </p:sp>
        <p:sp>
          <p:nvSpPr>
            <p:cNvPr id="404" name="Google Shape;404;p32"/>
            <p:cNvSpPr/>
            <p:nvPr/>
          </p:nvSpPr>
          <p:spPr>
            <a:xfrm>
              <a:off x="1775194" y="3426902"/>
              <a:ext cx="5061120" cy="1621995"/>
            </a:xfrm>
            <a:prstGeom prst="roundRect">
              <a:avLst>
                <a:gd fmla="val 16667" name="adj"/>
              </a:avLst>
            </a:prstGeom>
            <a:solidFill>
              <a:srgbClr val="EE6F2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2"/>
            <p:cNvSpPr txBox="1"/>
            <p:nvPr/>
          </p:nvSpPr>
          <p:spPr>
            <a:xfrm>
              <a:off x="1854373" y="3506081"/>
              <a:ext cx="4902762" cy="1463637"/>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venir"/>
                  <a:ea typeface="Avenir"/>
                  <a:cs typeface="Avenir"/>
                  <a:sym typeface="Avenir"/>
                </a:rPr>
                <a:t>Smile or nod to reinforce positive behavior without words</a:t>
              </a:r>
              <a:endParaRPr b="0" i="0" sz="3000" u="none" cap="none" strike="noStrike">
                <a:solidFill>
                  <a:schemeClr val="lt1"/>
                </a:solidFill>
                <a:latin typeface="Avenir"/>
                <a:ea typeface="Avenir"/>
                <a:cs typeface="Avenir"/>
                <a:sym typeface="Avenir"/>
              </a:endParaRPr>
            </a:p>
          </p:txBody>
        </p:sp>
      </p:grpSp>
      <p:pic>
        <p:nvPicPr>
          <p:cNvPr descr="Non-Verbal Communication - Psychologist World" id="406" name="Google Shape;406;p32"/>
          <p:cNvPicPr preferRelativeResize="0"/>
          <p:nvPr/>
        </p:nvPicPr>
        <p:blipFill rotWithShape="1">
          <a:blip r:embed="rId3">
            <a:alphaModFix/>
          </a:blip>
          <a:srcRect b="0" l="0" r="0" t="0"/>
          <a:stretch/>
        </p:blipFill>
        <p:spPr>
          <a:xfrm>
            <a:off x="6007320" y="2987040"/>
            <a:ext cx="4557354" cy="2853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33"/>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Facilitation Techniques</a:t>
            </a:r>
            <a:endParaRPr/>
          </a:p>
        </p:txBody>
      </p:sp>
      <p:sp>
        <p:nvSpPr>
          <p:cNvPr id="412" name="Google Shape;412;p33"/>
          <p:cNvSpPr txBox="1"/>
          <p:nvPr>
            <p:ph idx="1" type="body"/>
          </p:nvPr>
        </p:nvSpPr>
        <p:spPr>
          <a:xfrm>
            <a:off x="5707380" y="1514726"/>
            <a:ext cx="4846320" cy="1055729"/>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b="1" lang="en-US" sz="3600">
                <a:solidFill>
                  <a:schemeClr val="accent3"/>
                </a:solidFill>
                <a:latin typeface="Avenir"/>
                <a:ea typeface="Avenir"/>
                <a:cs typeface="Avenir"/>
                <a:sym typeface="Avenir"/>
              </a:rPr>
              <a:t>Gamification: Make Learning Fun</a:t>
            </a:r>
            <a:endParaRPr/>
          </a:p>
        </p:txBody>
      </p:sp>
      <p:grpSp>
        <p:nvGrpSpPr>
          <p:cNvPr id="413" name="Google Shape;413;p33"/>
          <p:cNvGrpSpPr/>
          <p:nvPr/>
        </p:nvGrpSpPr>
        <p:grpSpPr>
          <a:xfrm>
            <a:off x="1150623" y="1514808"/>
            <a:ext cx="4144364" cy="5050254"/>
            <a:chOff x="2233572" y="82"/>
            <a:chExt cx="4144364" cy="5050254"/>
          </a:xfrm>
        </p:grpSpPr>
        <p:sp>
          <p:nvSpPr>
            <p:cNvPr id="414" name="Google Shape;414;p33"/>
            <p:cNvSpPr/>
            <p:nvPr/>
          </p:nvSpPr>
          <p:spPr>
            <a:xfrm>
              <a:off x="2233572" y="82"/>
              <a:ext cx="4144364" cy="2452256"/>
            </a:xfrm>
            <a:prstGeom prst="roundRect">
              <a:avLst>
                <a:gd fmla="val 16667"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3"/>
            <p:cNvSpPr txBox="1"/>
            <p:nvPr/>
          </p:nvSpPr>
          <p:spPr>
            <a:xfrm>
              <a:off x="2353281" y="119791"/>
              <a:ext cx="3904946" cy="2212838"/>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venir"/>
                  <a:ea typeface="Avenir"/>
                  <a:cs typeface="Avenir"/>
                  <a:sym typeface="Avenir"/>
                </a:rPr>
                <a:t>Use friendly competition to make games fun</a:t>
              </a:r>
              <a:endParaRPr b="0" i="0" sz="3000" u="none" cap="none" strike="noStrike">
                <a:solidFill>
                  <a:schemeClr val="lt1"/>
                </a:solidFill>
                <a:latin typeface="Avenir"/>
                <a:ea typeface="Avenir"/>
                <a:cs typeface="Avenir"/>
                <a:sym typeface="Avenir"/>
              </a:endParaRPr>
            </a:p>
          </p:txBody>
        </p:sp>
        <p:sp>
          <p:nvSpPr>
            <p:cNvPr id="416" name="Google Shape;416;p33"/>
            <p:cNvSpPr/>
            <p:nvPr/>
          </p:nvSpPr>
          <p:spPr>
            <a:xfrm>
              <a:off x="2233572" y="2598080"/>
              <a:ext cx="4144364" cy="2452256"/>
            </a:xfrm>
            <a:prstGeom prst="roundRect">
              <a:avLst>
                <a:gd fmla="val 16667" name="adj"/>
              </a:avLst>
            </a:prstGeom>
            <a:solidFill>
              <a:schemeClr val="accent3"/>
            </a:solidFill>
            <a:ln cap="flat" cmpd="sng" w="38100">
              <a:solidFill>
                <a:schemeClr val="lt1"/>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3"/>
            <p:cNvSpPr txBox="1"/>
            <p:nvPr/>
          </p:nvSpPr>
          <p:spPr>
            <a:xfrm>
              <a:off x="2353281" y="2717789"/>
              <a:ext cx="3904946" cy="2212838"/>
            </a:xfrm>
            <a:prstGeom prst="rect">
              <a:avLst/>
            </a:prstGeom>
            <a:noFill/>
            <a:ln>
              <a:noFill/>
            </a:ln>
          </p:spPr>
          <p:txBody>
            <a:bodyPr anchorCtr="0" anchor="ctr" bIns="57150" lIns="114300" spcFirstLastPara="1" rIns="114300" wrap="square" tIns="57150">
              <a:noAutofit/>
            </a:bodyPr>
            <a:lstStyle/>
            <a:p>
              <a:pPr indent="0" lvl="0" marL="0" marR="0" rtl="0" algn="ctr">
                <a:lnSpc>
                  <a:spcPct val="90000"/>
                </a:lnSpc>
                <a:spcBef>
                  <a:spcPts val="0"/>
                </a:spcBef>
                <a:spcAft>
                  <a:spcPts val="0"/>
                </a:spcAft>
                <a:buClr>
                  <a:srgbClr val="000000"/>
                </a:buClr>
                <a:buSzPts val="3000"/>
                <a:buFont typeface="Arial"/>
                <a:buNone/>
              </a:pPr>
              <a:r>
                <a:rPr b="0" i="0" lang="en-US" sz="3000" u="none" cap="none" strike="noStrike">
                  <a:solidFill>
                    <a:schemeClr val="lt1"/>
                  </a:solidFill>
                  <a:latin typeface="Avenir"/>
                  <a:ea typeface="Avenir"/>
                  <a:cs typeface="Avenir"/>
                  <a:sym typeface="Avenir"/>
                </a:rPr>
                <a:t>Create point systems or team challenges for completing activities</a:t>
              </a:r>
              <a:endParaRPr b="0" i="0" sz="3000" u="none" cap="none" strike="noStrike">
                <a:solidFill>
                  <a:schemeClr val="lt1"/>
                </a:solidFill>
                <a:latin typeface="Avenir"/>
                <a:ea typeface="Avenir"/>
                <a:cs typeface="Avenir"/>
                <a:sym typeface="Avenir"/>
              </a:endParaRPr>
            </a:p>
          </p:txBody>
        </p:sp>
      </p:grpSp>
      <p:pic>
        <p:nvPicPr>
          <p:cNvPr descr="Gamification in the Classroom: Learning through Play | Discovery Education  Blog" id="418" name="Google Shape;418;p33"/>
          <p:cNvPicPr preferRelativeResize="0"/>
          <p:nvPr/>
        </p:nvPicPr>
        <p:blipFill rotWithShape="1">
          <a:blip r:embed="rId3">
            <a:alphaModFix/>
          </a:blip>
          <a:srcRect b="0" l="0" r="0" t="0"/>
          <a:stretch/>
        </p:blipFill>
        <p:spPr>
          <a:xfrm>
            <a:off x="6096000" y="3104127"/>
            <a:ext cx="4221480" cy="316061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4"/>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Facilitation Techniques</a:t>
            </a:r>
            <a:endParaRPr/>
          </a:p>
        </p:txBody>
      </p:sp>
      <p:sp>
        <p:nvSpPr>
          <p:cNvPr id="424" name="Google Shape;424;p34"/>
          <p:cNvSpPr txBox="1"/>
          <p:nvPr>
            <p:ph idx="1" type="body"/>
          </p:nvPr>
        </p:nvSpPr>
        <p:spPr>
          <a:xfrm>
            <a:off x="3367023" y="1334238"/>
            <a:ext cx="4846320" cy="1055729"/>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b="1" lang="en-US" sz="3600">
                <a:solidFill>
                  <a:schemeClr val="accent3"/>
                </a:solidFill>
                <a:latin typeface="Avenir"/>
                <a:ea typeface="Avenir"/>
                <a:cs typeface="Avenir"/>
                <a:sym typeface="Avenir"/>
              </a:rPr>
              <a:t>Storytelling</a:t>
            </a:r>
            <a:endParaRPr/>
          </a:p>
        </p:txBody>
      </p:sp>
      <p:pic>
        <p:nvPicPr>
          <p:cNvPr descr="How Teens Can Use Storytelling to Rule the World (or at least their  community!) | Rustic Pathways" id="425" name="Google Shape;425;p34"/>
          <p:cNvPicPr preferRelativeResize="0"/>
          <p:nvPr/>
        </p:nvPicPr>
        <p:blipFill rotWithShape="1">
          <a:blip r:embed="rId3">
            <a:alphaModFix/>
          </a:blip>
          <a:srcRect b="0" l="0" r="0" t="0"/>
          <a:stretch/>
        </p:blipFill>
        <p:spPr>
          <a:xfrm>
            <a:off x="2211558" y="1986558"/>
            <a:ext cx="7157525" cy="477242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35"/>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Facilitation Techniques</a:t>
            </a:r>
            <a:endParaRPr/>
          </a:p>
        </p:txBody>
      </p:sp>
      <p:sp>
        <p:nvSpPr>
          <p:cNvPr id="431" name="Google Shape;431;p35"/>
          <p:cNvSpPr txBox="1"/>
          <p:nvPr>
            <p:ph idx="1" type="body"/>
          </p:nvPr>
        </p:nvSpPr>
        <p:spPr>
          <a:xfrm>
            <a:off x="2039098" y="1758579"/>
            <a:ext cx="7741596" cy="1055729"/>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b="1" lang="en-US" sz="3600">
                <a:solidFill>
                  <a:schemeClr val="accent3"/>
                </a:solidFill>
                <a:latin typeface="Avenir"/>
                <a:ea typeface="Avenir"/>
                <a:cs typeface="Avenir"/>
                <a:sym typeface="Avenir"/>
              </a:rPr>
              <a:t>Tailoring for Specific Age Groups</a:t>
            </a:r>
            <a:endParaRPr/>
          </a:p>
        </p:txBody>
      </p:sp>
      <p:pic>
        <p:nvPicPr>
          <p:cNvPr descr="A colorful circular game with buttons&#10;&#10;Description automatically generated with medium confidence" id="432" name="Google Shape;432;p35"/>
          <p:cNvPicPr preferRelativeResize="0"/>
          <p:nvPr/>
        </p:nvPicPr>
        <p:blipFill rotWithShape="1">
          <a:blip r:embed="rId3">
            <a:alphaModFix/>
          </a:blip>
          <a:srcRect b="0" l="0" r="0" t="0"/>
          <a:stretch/>
        </p:blipFill>
        <p:spPr>
          <a:xfrm>
            <a:off x="663526" y="2894427"/>
            <a:ext cx="3202422" cy="2406820"/>
          </a:xfrm>
          <a:prstGeom prst="rect">
            <a:avLst/>
          </a:prstGeom>
          <a:noFill/>
          <a:ln>
            <a:noFill/>
          </a:ln>
        </p:spPr>
      </p:pic>
      <p:pic>
        <p:nvPicPr>
          <p:cNvPr descr="Youth Group Game: Instagram Photo Scavenger Hunt » UM Youth Leaders" id="433" name="Google Shape;433;p35"/>
          <p:cNvPicPr preferRelativeResize="0"/>
          <p:nvPr/>
        </p:nvPicPr>
        <p:blipFill rotWithShape="1">
          <a:blip r:embed="rId4">
            <a:alphaModFix/>
          </a:blip>
          <a:srcRect b="0" l="0" r="0" t="0"/>
          <a:stretch/>
        </p:blipFill>
        <p:spPr>
          <a:xfrm>
            <a:off x="4529796" y="2640690"/>
            <a:ext cx="2889738" cy="2889738"/>
          </a:xfrm>
          <a:prstGeom prst="rect">
            <a:avLst/>
          </a:prstGeom>
          <a:noFill/>
          <a:ln>
            <a:noFill/>
          </a:ln>
        </p:spPr>
      </p:pic>
      <p:pic>
        <p:nvPicPr>
          <p:cNvPr descr="Capture the Flag: A Classic Summer Camp Game" id="434" name="Google Shape;434;p35"/>
          <p:cNvPicPr preferRelativeResize="0"/>
          <p:nvPr/>
        </p:nvPicPr>
        <p:blipFill rotWithShape="1">
          <a:blip r:embed="rId5">
            <a:alphaModFix/>
          </a:blip>
          <a:srcRect b="0" l="0" r="0" t="0"/>
          <a:stretch/>
        </p:blipFill>
        <p:spPr>
          <a:xfrm>
            <a:off x="7827563" y="3038158"/>
            <a:ext cx="3724094" cy="209480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6"/>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Pause &amp; Reflect: Key Insights</a:t>
            </a:r>
            <a:endParaRPr/>
          </a:p>
        </p:txBody>
      </p:sp>
      <p:sp>
        <p:nvSpPr>
          <p:cNvPr id="440" name="Google Shape;440;p36"/>
          <p:cNvSpPr txBox="1"/>
          <p:nvPr>
            <p:ph idx="1" type="body"/>
          </p:nvPr>
        </p:nvSpPr>
        <p:spPr>
          <a:xfrm>
            <a:off x="6016868" y="1704640"/>
            <a:ext cx="4846320" cy="1055729"/>
          </a:xfrm>
          <a:prstGeom prst="rect">
            <a:avLst/>
          </a:prstGeom>
          <a:noFill/>
          <a:ln>
            <a:noFill/>
          </a:ln>
        </p:spPr>
        <p:txBody>
          <a:bodyPr anchorCtr="0" anchor="t" bIns="45700" lIns="91425" spcFirstLastPara="1" rIns="91425" wrap="square" tIns="45700">
            <a:noAutofit/>
          </a:bodyPr>
          <a:lstStyle/>
          <a:p>
            <a:pPr indent="0" lvl="0" marL="50800" rtl="0" algn="ctr">
              <a:lnSpc>
                <a:spcPct val="90000"/>
              </a:lnSpc>
              <a:spcBef>
                <a:spcPts val="1000"/>
              </a:spcBef>
              <a:spcAft>
                <a:spcPts val="0"/>
              </a:spcAft>
              <a:buSzPts val="2800"/>
              <a:buNone/>
            </a:pPr>
            <a:r>
              <a:rPr b="1" lang="en-US" sz="3600">
                <a:solidFill>
                  <a:srgbClr val="7030A0"/>
                </a:solidFill>
                <a:latin typeface="Avenir"/>
                <a:ea typeface="Avenir"/>
                <a:cs typeface="Avenir"/>
                <a:sym typeface="Avenir"/>
              </a:rPr>
              <a:t>Facilitation Techniques</a:t>
            </a:r>
            <a:endParaRPr/>
          </a:p>
        </p:txBody>
      </p:sp>
      <p:sp>
        <p:nvSpPr>
          <p:cNvPr id="441" name="Google Shape;441;p36"/>
          <p:cNvSpPr txBox="1"/>
          <p:nvPr/>
        </p:nvSpPr>
        <p:spPr>
          <a:xfrm>
            <a:off x="6212235" y="3239942"/>
            <a:ext cx="5196254" cy="1569660"/>
          </a:xfrm>
          <a:prstGeom prst="rect">
            <a:avLst/>
          </a:prstGeom>
          <a:noFill/>
          <a:ln>
            <a:noFill/>
          </a:ln>
        </p:spPr>
        <p:txBody>
          <a:bodyPr anchorCtr="0" anchor="t" bIns="45700" lIns="91425" spcFirstLastPara="1" rIns="91425" wrap="square" tIns="45700">
            <a:spAutoFit/>
          </a:bodyPr>
          <a:lstStyle/>
          <a:p>
            <a:pPr indent="0" lvl="0" marL="15875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Avenir"/>
                <a:ea typeface="Avenir"/>
                <a:cs typeface="Avenir"/>
                <a:sym typeface="Avenir"/>
              </a:rPr>
              <a:t>Jot down one key takeaway and share with a partner or small group.</a:t>
            </a:r>
            <a:endParaRPr/>
          </a:p>
        </p:txBody>
      </p:sp>
      <p:pic>
        <p:nvPicPr>
          <p:cNvPr descr="Gamification in the Classroom: Learning through Play | Discovery Education  Blog" id="442" name="Google Shape;442;p36"/>
          <p:cNvPicPr preferRelativeResize="0"/>
          <p:nvPr/>
        </p:nvPicPr>
        <p:blipFill rotWithShape="1">
          <a:blip r:embed="rId3">
            <a:alphaModFix/>
          </a:blip>
          <a:srcRect b="0" l="0" r="0" t="0"/>
          <a:stretch/>
        </p:blipFill>
        <p:spPr>
          <a:xfrm>
            <a:off x="651516" y="5000875"/>
            <a:ext cx="2223332" cy="1664604"/>
          </a:xfrm>
          <a:prstGeom prst="rect">
            <a:avLst/>
          </a:prstGeom>
          <a:noFill/>
          <a:ln>
            <a:noFill/>
          </a:ln>
        </p:spPr>
      </p:pic>
      <p:pic>
        <p:nvPicPr>
          <p:cNvPr descr="Non-Verbal Communication - Psychologist World" id="443" name="Google Shape;443;p36"/>
          <p:cNvPicPr preferRelativeResize="0"/>
          <p:nvPr/>
        </p:nvPicPr>
        <p:blipFill rotWithShape="1">
          <a:blip r:embed="rId4">
            <a:alphaModFix/>
          </a:blip>
          <a:srcRect b="0" l="0" r="0" t="0"/>
          <a:stretch/>
        </p:blipFill>
        <p:spPr>
          <a:xfrm>
            <a:off x="2874848" y="3915883"/>
            <a:ext cx="2630243" cy="1646761"/>
          </a:xfrm>
          <a:prstGeom prst="rect">
            <a:avLst/>
          </a:prstGeom>
          <a:noFill/>
          <a:ln>
            <a:noFill/>
          </a:ln>
        </p:spPr>
      </p:pic>
      <p:pic>
        <p:nvPicPr>
          <p:cNvPr descr="Summer Peer Leadership Program Takes a Leap Forward in 2022 | Toms River  Regional School District" id="444" name="Google Shape;444;p36"/>
          <p:cNvPicPr preferRelativeResize="0"/>
          <p:nvPr/>
        </p:nvPicPr>
        <p:blipFill rotWithShape="1">
          <a:blip r:embed="rId5">
            <a:alphaModFix/>
          </a:blip>
          <a:srcRect b="0" l="0" r="0" t="0"/>
          <a:stretch/>
        </p:blipFill>
        <p:spPr>
          <a:xfrm>
            <a:off x="3054863" y="1953153"/>
            <a:ext cx="2630243" cy="1719789"/>
          </a:xfrm>
          <a:prstGeom prst="rect">
            <a:avLst/>
          </a:prstGeom>
          <a:noFill/>
          <a:ln>
            <a:noFill/>
          </a:ln>
        </p:spPr>
      </p:pic>
      <p:pic>
        <p:nvPicPr>
          <p:cNvPr descr="Camp Rules: Camping Themed Printable Rules" id="445" name="Google Shape;445;p36"/>
          <p:cNvPicPr preferRelativeResize="0"/>
          <p:nvPr/>
        </p:nvPicPr>
        <p:blipFill rotWithShape="1">
          <a:blip r:embed="rId6">
            <a:alphaModFix/>
          </a:blip>
          <a:srcRect b="0" l="0" r="0" t="0"/>
          <a:stretch/>
        </p:blipFill>
        <p:spPr>
          <a:xfrm>
            <a:off x="579530" y="1547181"/>
            <a:ext cx="2367304" cy="182620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37"/>
          <p:cNvSpPr txBox="1"/>
          <p:nvPr>
            <p:ph type="title"/>
          </p:nvPr>
        </p:nvSpPr>
        <p:spPr>
          <a:xfrm>
            <a:off x="838200" y="215583"/>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Debriefing Activities</a:t>
            </a:r>
            <a:endParaRPr/>
          </a:p>
        </p:txBody>
      </p:sp>
      <p:sp>
        <p:nvSpPr>
          <p:cNvPr id="451" name="Google Shape;451;p37"/>
          <p:cNvSpPr txBox="1"/>
          <p:nvPr>
            <p:ph idx="1" type="body"/>
          </p:nvPr>
        </p:nvSpPr>
        <p:spPr>
          <a:xfrm>
            <a:off x="5250180" y="4363551"/>
            <a:ext cx="5608320" cy="1569660"/>
          </a:xfrm>
          <a:prstGeom prst="rect">
            <a:avLst/>
          </a:prstGeom>
          <a:noFill/>
          <a:ln>
            <a:noFill/>
          </a:ln>
        </p:spPr>
        <p:txBody>
          <a:bodyPr anchorCtr="0" anchor="t" bIns="45700" lIns="91425" spcFirstLastPara="1" rIns="91425" wrap="square" tIns="45700">
            <a:normAutofit fontScale="25000" lnSpcReduction="20000"/>
          </a:bodyPr>
          <a:lstStyle/>
          <a:p>
            <a:pPr indent="-406400" lvl="0" marL="457200" rtl="0" algn="l">
              <a:lnSpc>
                <a:spcPct val="120000"/>
              </a:lnSpc>
              <a:spcBef>
                <a:spcPts val="1000"/>
              </a:spcBef>
              <a:spcAft>
                <a:spcPts val="0"/>
              </a:spcAft>
              <a:buSzPct val="87500"/>
              <a:buChar char="•"/>
            </a:pPr>
            <a:r>
              <a:rPr lang="en-US" sz="12800">
                <a:latin typeface="Avenir"/>
                <a:ea typeface="Avenir"/>
                <a:cs typeface="Avenir"/>
                <a:sym typeface="Avenir"/>
              </a:rPr>
              <a:t>Helps youth process their experiences and share with each other</a:t>
            </a:r>
            <a:endParaRPr/>
          </a:p>
        </p:txBody>
      </p:sp>
      <p:sp>
        <p:nvSpPr>
          <p:cNvPr id="452" name="Google Shape;452;p37"/>
          <p:cNvSpPr txBox="1"/>
          <p:nvPr/>
        </p:nvSpPr>
        <p:spPr>
          <a:xfrm>
            <a:off x="1045844" y="1937742"/>
            <a:ext cx="3175635" cy="1323439"/>
          </a:xfrm>
          <a:prstGeom prst="rect">
            <a:avLst/>
          </a:prstGeom>
          <a:noFill/>
          <a:ln>
            <a:noFill/>
          </a:ln>
        </p:spPr>
        <p:txBody>
          <a:bodyPr anchorCtr="0" anchor="t" bIns="45700" lIns="91425" spcFirstLastPara="1" rIns="91425" wrap="square" tIns="45700">
            <a:spAutoFit/>
          </a:bodyPr>
          <a:lstStyle/>
          <a:p>
            <a:pPr indent="0" lvl="0" marL="5080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Avenir"/>
                <a:ea typeface="Avenir"/>
                <a:cs typeface="Avenir"/>
                <a:sym typeface="Avenir"/>
              </a:rPr>
              <a:t>What is debriefing?</a:t>
            </a:r>
            <a:endParaRPr/>
          </a:p>
        </p:txBody>
      </p:sp>
      <p:sp>
        <p:nvSpPr>
          <p:cNvPr id="453" name="Google Shape;453;p37"/>
          <p:cNvSpPr txBox="1"/>
          <p:nvPr/>
        </p:nvSpPr>
        <p:spPr>
          <a:xfrm>
            <a:off x="5326380" y="2476351"/>
            <a:ext cx="5532120" cy="156966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000000"/>
                </a:solidFill>
                <a:latin typeface="Avenir"/>
                <a:ea typeface="Avenir"/>
                <a:cs typeface="Avenir"/>
                <a:sym typeface="Avenir"/>
              </a:rPr>
              <a:t>A time to reflect on the activity, share thoughts and discuss improvements</a:t>
            </a:r>
            <a:endParaRPr/>
          </a:p>
        </p:txBody>
      </p:sp>
      <p:pic>
        <p:nvPicPr>
          <p:cNvPr descr="Debriefing session with pupils from Cobourg Primary School… | Flickr" id="454" name="Google Shape;454;p37"/>
          <p:cNvPicPr preferRelativeResize="0"/>
          <p:nvPr/>
        </p:nvPicPr>
        <p:blipFill rotWithShape="1">
          <a:blip r:embed="rId3">
            <a:alphaModFix/>
          </a:blip>
          <a:srcRect b="0" l="0" r="0" t="0"/>
          <a:stretch/>
        </p:blipFill>
        <p:spPr>
          <a:xfrm>
            <a:off x="671512" y="3517701"/>
            <a:ext cx="3924300" cy="2943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9" name="Shape 69"/>
        <p:cNvGrpSpPr/>
        <p:nvPr/>
      </p:nvGrpSpPr>
      <p:grpSpPr>
        <a:xfrm>
          <a:off x="0" y="0"/>
          <a:ext cx="0" cy="0"/>
          <a:chOff x="0" y="0"/>
          <a:chExt cx="0" cy="0"/>
        </a:xfrm>
      </p:grpSpPr>
      <p:sp>
        <p:nvSpPr>
          <p:cNvPr id="70" name="Google Shape;70;p11"/>
          <p:cNvSpPr txBox="1"/>
          <p:nvPr>
            <p:ph type="title"/>
          </p:nvPr>
        </p:nvSpPr>
        <p:spPr>
          <a:xfrm>
            <a:off x="6526101" y="459463"/>
            <a:ext cx="3932100" cy="16002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3200"/>
              <a:buNone/>
            </a:pPr>
            <a:r>
              <a:rPr lang="en-US" sz="4400">
                <a:solidFill>
                  <a:srgbClr val="00B050"/>
                </a:solidFill>
                <a:latin typeface="Avenir"/>
                <a:ea typeface="Avenir"/>
                <a:cs typeface="Avenir"/>
                <a:sym typeface="Avenir"/>
              </a:rPr>
              <a:t>Let’s Play!</a:t>
            </a:r>
            <a:endParaRPr/>
          </a:p>
        </p:txBody>
      </p:sp>
      <p:sp>
        <p:nvSpPr>
          <p:cNvPr id="71" name="Google Shape;71;p11"/>
          <p:cNvSpPr txBox="1"/>
          <p:nvPr>
            <p:ph idx="1" type="body"/>
          </p:nvPr>
        </p:nvSpPr>
        <p:spPr>
          <a:xfrm>
            <a:off x="5821379" y="2059663"/>
            <a:ext cx="5341544" cy="3811500"/>
          </a:xfrm>
          <a:prstGeom prst="rect">
            <a:avLst/>
          </a:prstGeom>
          <a:noFill/>
          <a:ln>
            <a:noFill/>
          </a:ln>
        </p:spPr>
        <p:txBody>
          <a:bodyPr anchorCtr="0" anchor="t" bIns="45700" lIns="91425" spcFirstLastPara="1" rIns="91425" wrap="square" tIns="45700">
            <a:normAutofit/>
          </a:bodyPr>
          <a:lstStyle/>
          <a:p>
            <a:pPr indent="0" lvl="0" marL="228600" rtl="0" algn="l">
              <a:lnSpc>
                <a:spcPct val="90000"/>
              </a:lnSpc>
              <a:spcBef>
                <a:spcPts val="1000"/>
              </a:spcBef>
              <a:spcAft>
                <a:spcPts val="0"/>
              </a:spcAft>
              <a:buSzPts val="1600"/>
              <a:buNone/>
            </a:pPr>
            <a:r>
              <a:t/>
            </a:r>
            <a:endParaRPr/>
          </a:p>
          <a:p>
            <a:pPr indent="0" lvl="0" marL="228600" rtl="0" algn="ctr">
              <a:lnSpc>
                <a:spcPct val="90000"/>
              </a:lnSpc>
              <a:spcBef>
                <a:spcPts val="1000"/>
              </a:spcBef>
              <a:spcAft>
                <a:spcPts val="0"/>
              </a:spcAft>
              <a:buSzPts val="1600"/>
              <a:buNone/>
            </a:pPr>
            <a:r>
              <a:rPr lang="en-US" sz="3200">
                <a:solidFill>
                  <a:srgbClr val="00B050"/>
                </a:solidFill>
                <a:latin typeface="Avenir"/>
                <a:ea typeface="Avenir"/>
                <a:cs typeface="Avenir"/>
                <a:sym typeface="Avenir"/>
              </a:rPr>
              <a:t>Take a moment to quickly find everyday objects around you (toys, stationary or any small item that you can use creatively.)</a:t>
            </a:r>
            <a:endParaRPr/>
          </a:p>
        </p:txBody>
      </p:sp>
      <p:pic>
        <p:nvPicPr>
          <p:cNvPr descr="A black and yellow pen&#10;&#10;Description automatically generated" id="72" name="Google Shape;72;p11"/>
          <p:cNvPicPr preferRelativeResize="0"/>
          <p:nvPr/>
        </p:nvPicPr>
        <p:blipFill rotWithShape="1">
          <a:blip r:embed="rId3">
            <a:alphaModFix/>
          </a:blip>
          <a:srcRect b="0" l="0" r="0" t="0"/>
          <a:stretch/>
        </p:blipFill>
        <p:spPr>
          <a:xfrm>
            <a:off x="1408568" y="2788467"/>
            <a:ext cx="2192684" cy="2192684"/>
          </a:xfrm>
          <a:prstGeom prst="rect">
            <a:avLst/>
          </a:prstGeom>
          <a:noFill/>
          <a:ln>
            <a:noFill/>
          </a:ln>
        </p:spPr>
      </p:pic>
      <p:sp>
        <p:nvSpPr>
          <p:cNvPr id="73" name="Google Shape;73;p11"/>
          <p:cNvSpPr txBox="1"/>
          <p:nvPr/>
        </p:nvSpPr>
        <p:spPr>
          <a:xfrm>
            <a:off x="1738264" y="5087439"/>
            <a:ext cx="1862987"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sng" cap="none" strike="noStrike">
                <a:solidFill>
                  <a:srgbClr val="000000"/>
                </a:solidFill>
                <a:latin typeface="Arial"/>
                <a:ea typeface="Arial"/>
                <a:cs typeface="Arial"/>
                <a:sym typeface="Arial"/>
                <a:hlinkClick r:id="rId4">
                  <a:extLst>
                    <a:ext uri="{A12FA001-AC4F-418D-AE19-62706E023703}">
                      <ahyp:hlinkClr val="tx"/>
                    </a:ext>
                  </a:extLst>
                </a:hlinkClick>
              </a:rPr>
              <a:t>This Photo</a:t>
            </a:r>
            <a:r>
              <a:rPr b="0" i="0" lang="en-US" sz="900" u="none" cap="none" strike="noStrike">
                <a:solidFill>
                  <a:srgbClr val="000000"/>
                </a:solidFill>
                <a:latin typeface="Arial"/>
                <a:ea typeface="Arial"/>
                <a:cs typeface="Arial"/>
                <a:sym typeface="Arial"/>
              </a:rPr>
              <a:t> by Unknown Author is licensed under </a:t>
            </a:r>
            <a:r>
              <a:rPr b="0" i="0" lang="en-US" sz="900" u="sng" cap="none" strike="noStrike">
                <a:solidFill>
                  <a:srgbClr val="000000"/>
                </a:solidFill>
                <a:latin typeface="Arial"/>
                <a:ea typeface="Arial"/>
                <a:cs typeface="Arial"/>
                <a:sym typeface="Arial"/>
                <a:hlinkClick r:id="rId5">
                  <a:extLst>
                    <a:ext uri="{A12FA001-AC4F-418D-AE19-62706E023703}">
                      <ahyp:hlinkClr val="tx"/>
                    </a:ext>
                  </a:extLst>
                </a:hlinkClick>
              </a:rPr>
              <a:t>CC BY-NC</a:t>
            </a:r>
            <a:endParaRPr b="0" i="0" sz="900" u="none" cap="none" strike="noStrike">
              <a:solidFill>
                <a:srgbClr val="000000"/>
              </a:solidFill>
              <a:latin typeface="Arial"/>
              <a:ea typeface="Arial"/>
              <a:cs typeface="Arial"/>
              <a:sym typeface="Arial"/>
            </a:endParaRPr>
          </a:p>
        </p:txBody>
      </p:sp>
      <p:pic>
        <p:nvPicPr>
          <p:cNvPr descr="A blue book with white pages&#10;&#10;Description automatically generated" id="74" name="Google Shape;74;p11"/>
          <p:cNvPicPr preferRelativeResize="0"/>
          <p:nvPr/>
        </p:nvPicPr>
        <p:blipFill rotWithShape="1">
          <a:blip r:embed="rId6">
            <a:alphaModFix/>
          </a:blip>
          <a:srcRect b="0" l="0" r="0" t="0"/>
          <a:stretch/>
        </p:blipFill>
        <p:spPr>
          <a:xfrm>
            <a:off x="237768" y="881104"/>
            <a:ext cx="1844530" cy="1729247"/>
          </a:xfrm>
          <a:prstGeom prst="rect">
            <a:avLst/>
          </a:prstGeom>
          <a:noFill/>
          <a:ln>
            <a:noFill/>
          </a:ln>
        </p:spPr>
      </p:pic>
      <p:pic>
        <p:nvPicPr>
          <p:cNvPr descr="A green paper clip on a black background&#10;&#10;Description automatically generated" id="75" name="Google Shape;75;p11"/>
          <p:cNvPicPr preferRelativeResize="0"/>
          <p:nvPr/>
        </p:nvPicPr>
        <p:blipFill rotWithShape="1">
          <a:blip r:embed="rId7">
            <a:alphaModFix/>
          </a:blip>
          <a:srcRect b="0" l="0" r="0" t="0"/>
          <a:stretch/>
        </p:blipFill>
        <p:spPr>
          <a:xfrm>
            <a:off x="2279392" y="426560"/>
            <a:ext cx="2596232" cy="1949337"/>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8"/>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How to Lead a Debrief</a:t>
            </a:r>
            <a:endParaRPr/>
          </a:p>
        </p:txBody>
      </p:sp>
      <p:grpSp>
        <p:nvGrpSpPr>
          <p:cNvPr id="460" name="Google Shape;460;p38"/>
          <p:cNvGrpSpPr/>
          <p:nvPr/>
        </p:nvGrpSpPr>
        <p:grpSpPr>
          <a:xfrm>
            <a:off x="3230132" y="1424722"/>
            <a:ext cx="5707889" cy="5278596"/>
            <a:chOff x="1198132" y="0"/>
            <a:chExt cx="5707889" cy="5278596"/>
          </a:xfrm>
        </p:grpSpPr>
        <p:sp>
          <p:nvSpPr>
            <p:cNvPr id="461" name="Google Shape;461;p38"/>
            <p:cNvSpPr/>
            <p:nvPr/>
          </p:nvSpPr>
          <p:spPr>
            <a:xfrm>
              <a:off x="1198132" y="0"/>
              <a:ext cx="2706687" cy="1624012"/>
            </a:xfrm>
            <a:prstGeom prst="rect">
              <a:avLst/>
            </a:prstGeom>
            <a:solidFill>
              <a:srgbClr val="2669A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8"/>
            <p:cNvSpPr txBox="1"/>
            <p:nvPr/>
          </p:nvSpPr>
          <p:spPr>
            <a:xfrm>
              <a:off x="1198132" y="0"/>
              <a:ext cx="2706687" cy="1624012"/>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500" u="none" cap="none" strike="noStrike">
                  <a:solidFill>
                    <a:schemeClr val="lt1"/>
                  </a:solidFill>
                  <a:latin typeface="Avenir"/>
                  <a:ea typeface="Avenir"/>
                  <a:cs typeface="Avenir"/>
                  <a:sym typeface="Avenir"/>
                </a:rPr>
                <a:t>1. Create a relaxed, open environment</a:t>
              </a:r>
              <a:endParaRPr b="0" i="0" sz="2500" u="none" cap="none" strike="noStrike">
                <a:solidFill>
                  <a:schemeClr val="lt1"/>
                </a:solidFill>
                <a:latin typeface="Arial"/>
                <a:ea typeface="Arial"/>
                <a:cs typeface="Arial"/>
                <a:sym typeface="Arial"/>
              </a:endParaRPr>
            </a:p>
          </p:txBody>
        </p:sp>
        <p:sp>
          <p:nvSpPr>
            <p:cNvPr id="463" name="Google Shape;463;p38"/>
            <p:cNvSpPr/>
            <p:nvPr/>
          </p:nvSpPr>
          <p:spPr>
            <a:xfrm>
              <a:off x="4199334" y="2645"/>
              <a:ext cx="2706687" cy="1624012"/>
            </a:xfrm>
            <a:prstGeom prst="rect">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8"/>
            <p:cNvSpPr txBox="1"/>
            <p:nvPr/>
          </p:nvSpPr>
          <p:spPr>
            <a:xfrm>
              <a:off x="4199334" y="2645"/>
              <a:ext cx="2706687" cy="1624012"/>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500" u="none" cap="none" strike="noStrike">
                  <a:solidFill>
                    <a:schemeClr val="lt1"/>
                  </a:solidFill>
                  <a:latin typeface="Avenir"/>
                  <a:ea typeface="Avenir"/>
                  <a:cs typeface="Avenir"/>
                  <a:sym typeface="Avenir"/>
                </a:rPr>
                <a:t>2. Ask open-ended questions to encourage discussion</a:t>
              </a:r>
              <a:endParaRPr b="0" i="0" sz="2500" u="none" cap="none" strike="noStrike">
                <a:solidFill>
                  <a:schemeClr val="lt1"/>
                </a:solidFill>
                <a:latin typeface="Arial"/>
                <a:ea typeface="Arial"/>
                <a:cs typeface="Arial"/>
                <a:sym typeface="Arial"/>
              </a:endParaRPr>
            </a:p>
          </p:txBody>
        </p:sp>
        <p:sp>
          <p:nvSpPr>
            <p:cNvPr id="465" name="Google Shape;465;p38"/>
            <p:cNvSpPr/>
            <p:nvPr/>
          </p:nvSpPr>
          <p:spPr>
            <a:xfrm>
              <a:off x="1221978" y="1897327"/>
              <a:ext cx="2706687" cy="1624012"/>
            </a:xfrm>
            <a:prstGeom prst="rect">
              <a:avLst/>
            </a:prstGeom>
            <a:solidFill>
              <a:srgbClr val="7030A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8"/>
            <p:cNvSpPr txBox="1"/>
            <p:nvPr/>
          </p:nvSpPr>
          <p:spPr>
            <a:xfrm>
              <a:off x="1221978" y="1897327"/>
              <a:ext cx="2706687" cy="1624012"/>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500" u="none" cap="none" strike="noStrike">
                  <a:solidFill>
                    <a:schemeClr val="lt1"/>
                  </a:solidFill>
                  <a:latin typeface="Avenir"/>
                  <a:ea typeface="Avenir"/>
                  <a:cs typeface="Avenir"/>
                  <a:sym typeface="Avenir"/>
                </a:rPr>
                <a:t>3. Encourage feedback</a:t>
              </a:r>
              <a:endParaRPr b="0" i="0" sz="2500" u="none" cap="none" strike="noStrike">
                <a:solidFill>
                  <a:schemeClr val="lt1"/>
                </a:solidFill>
                <a:latin typeface="Arial"/>
                <a:ea typeface="Arial"/>
                <a:cs typeface="Arial"/>
                <a:sym typeface="Arial"/>
              </a:endParaRPr>
            </a:p>
          </p:txBody>
        </p:sp>
        <p:sp>
          <p:nvSpPr>
            <p:cNvPr id="467" name="Google Shape;467;p38"/>
            <p:cNvSpPr/>
            <p:nvPr/>
          </p:nvSpPr>
          <p:spPr>
            <a:xfrm>
              <a:off x="4199334" y="1897327"/>
              <a:ext cx="2706687" cy="1624012"/>
            </a:xfrm>
            <a:prstGeom prst="rect">
              <a:avLst/>
            </a:prstGeom>
            <a:solidFill>
              <a:srgbClr val="00206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8"/>
            <p:cNvSpPr txBox="1"/>
            <p:nvPr/>
          </p:nvSpPr>
          <p:spPr>
            <a:xfrm>
              <a:off x="4199334" y="1897327"/>
              <a:ext cx="2706687" cy="1624012"/>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500" u="none" cap="none" strike="noStrike">
                  <a:solidFill>
                    <a:schemeClr val="lt1"/>
                  </a:solidFill>
                  <a:latin typeface="Avenir"/>
                  <a:ea typeface="Avenir"/>
                  <a:cs typeface="Avenir"/>
                  <a:sym typeface="Avenir"/>
                </a:rPr>
                <a:t>4. Use activities to facilitate discussion</a:t>
              </a:r>
              <a:endParaRPr b="0" i="0" sz="2500" u="none" cap="none" strike="noStrike">
                <a:solidFill>
                  <a:schemeClr val="lt1"/>
                </a:solidFill>
                <a:latin typeface="Arial"/>
                <a:ea typeface="Arial"/>
                <a:cs typeface="Arial"/>
                <a:sym typeface="Arial"/>
              </a:endParaRPr>
            </a:p>
          </p:txBody>
        </p:sp>
        <p:sp>
          <p:nvSpPr>
            <p:cNvPr id="469" name="Google Shape;469;p38"/>
            <p:cNvSpPr/>
            <p:nvPr/>
          </p:nvSpPr>
          <p:spPr>
            <a:xfrm>
              <a:off x="2637900" y="3654584"/>
              <a:ext cx="2706687" cy="1624012"/>
            </a:xfrm>
            <a:prstGeom prst="rect">
              <a:avLst/>
            </a:prstGeom>
            <a:solidFill>
              <a:schemeClr val="accent2"/>
            </a:solidFill>
            <a:ln cap="flat" cmpd="sng" w="254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8"/>
            <p:cNvSpPr txBox="1"/>
            <p:nvPr/>
          </p:nvSpPr>
          <p:spPr>
            <a:xfrm>
              <a:off x="2637900" y="3654584"/>
              <a:ext cx="2706687" cy="1624012"/>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500" u="none" cap="none" strike="noStrike">
                  <a:solidFill>
                    <a:schemeClr val="lt1"/>
                  </a:solidFill>
                  <a:latin typeface="Avenir"/>
                  <a:ea typeface="Avenir"/>
                  <a:cs typeface="Avenir"/>
                  <a:sym typeface="Avenir"/>
                </a:rPr>
                <a:t>5. Summarize key takeaways</a:t>
              </a:r>
              <a:endParaRPr b="0" i="0" sz="2500" u="none" cap="none" strike="noStrike">
                <a:solidFill>
                  <a:schemeClr val="lt1"/>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39"/>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How to Lead a Debrief: Short clip</a:t>
            </a:r>
            <a:endParaRPr/>
          </a:p>
        </p:txBody>
      </p:sp>
      <p:pic>
        <p:nvPicPr>
          <p:cNvPr descr="The Body Part Debrief activity is our absolute favorite debriefing tool to use when facilitating a team building activity.  We use it with literally 99% of the groups we facilitate. We have used it with participants as young as three years old and we think our oldest participant was 96!  We think this activity resonates so well because the metaphor is so easy. Most everyone has all of these parts, and they know what their function is, so it’s easy for them to connect an experience to the metaphor of one of the body parts.&#10;&#10;We love to end a program with this activity. We frontload the experience with giving an example of the type of response someone could give for each respective part. In small groups I let everyone share a response. In large groups I have participants pair up and share with one another. Either way it’s a wonderful way to end an experience.&#10;&#10;Here are some examples of what the different parts can represent.&#10;Heart- Name something you felt, or a feeling you experienced.&#10;Brain- Tell the group something that you learned.&#10;Stomach- What took guts for you to do? What pushed you outside of your comfort zone?&#10;Hand- How the group supported you, or name someone you would like to give a hand to.&#10;Ear- Describe something you heard, or something that was hard to hear.&#10;Eye- A vision you had for the group, or something new you saw in yourself.&#10;Smiley Face- Tell the group something that made you smile, or name some positive attributes of yourself or the group.&#10;&#10;How would you use this activity with your groups?&#10;&#10;Created by Michelle Cummings, Founder of Training Wheels.&#10;Published in the book, A Teachable Moment" id="476" name="Google Shape;476;p39" title="The Body Part Debrief">
            <a:hlinkClick r:id="rId3"/>
          </p:cNvPr>
          <p:cNvPicPr preferRelativeResize="0"/>
          <p:nvPr/>
        </p:nvPicPr>
        <p:blipFill>
          <a:blip r:embed="rId4">
            <a:alphaModFix/>
          </a:blip>
          <a:stretch>
            <a:fillRect/>
          </a:stretch>
        </p:blipFill>
        <p:spPr>
          <a:xfrm>
            <a:off x="1729975" y="1651125"/>
            <a:ext cx="8927148" cy="5021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6"/>
                                        </p:tgtEl>
                                        <p:attrNameLst>
                                          <p:attrName>style.visibility</p:attrName>
                                        </p:attrNameLst>
                                      </p:cBhvr>
                                      <p:to>
                                        <p:strVal val="visible"/>
                                      </p:to>
                                    </p:set>
                                    <p:animEffect filter="fade" transition="in">
                                      <p:cBhvr>
                                        <p:cTn dur="1000"/>
                                        <p:tgtEl>
                                          <p:spTgt spid="4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0"/>
          <p:cNvSpPr txBox="1"/>
          <p:nvPr>
            <p:ph type="title"/>
          </p:nvPr>
        </p:nvSpPr>
        <p:spPr>
          <a:xfrm>
            <a:off x="613064"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The 3 Ps</a:t>
            </a:r>
            <a:endParaRPr/>
          </a:p>
        </p:txBody>
      </p:sp>
      <p:pic>
        <p:nvPicPr>
          <p:cNvPr descr="A group of people with arrows pointing to different ages&#10;&#10;Description automatically generated" id="482" name="Google Shape;482;p40"/>
          <p:cNvPicPr preferRelativeResize="0"/>
          <p:nvPr/>
        </p:nvPicPr>
        <p:blipFill rotWithShape="1">
          <a:blip r:embed="rId3">
            <a:alphaModFix/>
          </a:blip>
          <a:srcRect b="0" l="0" r="0" t="0"/>
          <a:stretch/>
        </p:blipFill>
        <p:spPr>
          <a:xfrm>
            <a:off x="2969545" y="1858837"/>
            <a:ext cx="9000195" cy="4137976"/>
          </a:xfrm>
          <a:prstGeom prst="rect">
            <a:avLst/>
          </a:prstGeom>
          <a:noFill/>
          <a:ln cap="sq" cmpd="sng" w="127000">
            <a:solidFill>
              <a:srgbClr val="E7A623"/>
            </a:solidFill>
            <a:prstDash val="solid"/>
            <a:miter lim="800000"/>
            <a:headEnd len="sm" w="sm" type="none"/>
            <a:tailEnd len="sm" w="sm" type="none"/>
          </a:ln>
          <a:effectLst>
            <a:outerShdw blurRad="57150" rotWithShape="0" algn="tl" dir="2700000" dist="50800">
              <a:srgbClr val="000000">
                <a:alpha val="40000"/>
              </a:srgbClr>
            </a:outerShdw>
          </a:effectLst>
        </p:spPr>
      </p:pic>
      <p:pic>
        <p:nvPicPr>
          <p:cNvPr descr="reminder Icon - Free PNG &amp; SVG 1109999 - Noun Project" id="483" name="Google Shape;483;p40"/>
          <p:cNvPicPr preferRelativeResize="0"/>
          <p:nvPr/>
        </p:nvPicPr>
        <p:blipFill rotWithShape="1">
          <a:blip r:embed="rId4">
            <a:alphaModFix/>
          </a:blip>
          <a:srcRect b="0" l="0" r="0" t="0"/>
          <a:stretch/>
        </p:blipFill>
        <p:spPr>
          <a:xfrm>
            <a:off x="811676" y="1860131"/>
            <a:ext cx="1579998" cy="1585642"/>
          </a:xfrm>
          <a:prstGeom prst="rect">
            <a:avLst/>
          </a:prstGeom>
          <a:noFill/>
          <a:ln>
            <a:noFill/>
          </a:ln>
        </p:spPr>
      </p:pic>
      <p:sp>
        <p:nvSpPr>
          <p:cNvPr id="484" name="Google Shape;484;p40"/>
          <p:cNvSpPr txBox="1"/>
          <p:nvPr/>
        </p:nvSpPr>
        <p:spPr>
          <a:xfrm>
            <a:off x="229755" y="1424068"/>
            <a:ext cx="2743200"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Avenir"/>
                <a:ea typeface="Avenir"/>
                <a:cs typeface="Avenir"/>
                <a:sym typeface="Avenir"/>
              </a:rPr>
              <a:t>Remember</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1"/>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Practice Debriefing Activity</a:t>
            </a:r>
            <a:endParaRPr/>
          </a:p>
        </p:txBody>
      </p:sp>
      <p:pic>
        <p:nvPicPr>
          <p:cNvPr descr="International School Utrecht's Early Years coordinator and Kindergarten teacher Elvira Oskam explains what play based learning is and how she organises guided play  in her classroom. The  children in Kindergarten Orange totally get it - just watch them play!" id="490" name="Google Shape;490;p41" title="Play based learning in Early Years">
            <a:hlinkClick r:id="rId3"/>
          </p:cNvPr>
          <p:cNvPicPr preferRelativeResize="0"/>
          <p:nvPr/>
        </p:nvPicPr>
        <p:blipFill>
          <a:blip r:embed="rId4">
            <a:alphaModFix/>
          </a:blip>
          <a:stretch>
            <a:fillRect/>
          </a:stretch>
        </p:blipFill>
        <p:spPr>
          <a:xfrm>
            <a:off x="1572900" y="1629775"/>
            <a:ext cx="8656175" cy="4869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0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2"/>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Practice Debriefing Activity</a:t>
            </a:r>
            <a:endParaRPr/>
          </a:p>
        </p:txBody>
      </p:sp>
      <p:pic>
        <p:nvPicPr>
          <p:cNvPr descr="Come enjoy a day outside with these Ottawa teachers and their students as they engage in cooperative, inquiry-based learning using loose parts. More info on Evergreen's Education programs at http://www.evergreen.ca/education-programs&#10; &#10;See how using wood cookies, wood planks, burlap and ordinary kitchen items can provide rich, experiential learning opportunities right on your school ground, and how this approach leads to “ more critical thinking, more creativity, more imagination.”&#10; &#10;Evergreen is a national not-for-profit that has been working to restore the connection between Canada's cities and the natural environment. For more information visit - http://www.evergreen.ca/&#10; &#10;Subscribe here: http://goo.gl/Gp1ZrH&#10; &#10;Check out our full video catalog: http://goo.gl/0B0kPU&#10;Videos, daily editorial and more: http://evergreen.ca &#10;Like Evergreen on Facebook: http://goo.gl/lQ7wfH&#10;Follow Evergreen on Twitter: http://goo.gl/jLZMOk &#10;Follow Evergreen on Instagram: http://goo.gl/Apj2zY" id="496" name="Google Shape;496;p42" title="Outdoor Play and Learning: Loose Parts">
            <a:hlinkClick r:id="rId3"/>
          </p:cNvPr>
          <p:cNvPicPr preferRelativeResize="0"/>
          <p:nvPr/>
        </p:nvPicPr>
        <p:blipFill>
          <a:blip r:embed="rId4">
            <a:alphaModFix/>
          </a:blip>
          <a:stretch>
            <a:fillRect/>
          </a:stretch>
        </p:blipFill>
        <p:spPr>
          <a:xfrm>
            <a:off x="1099250" y="1424725"/>
            <a:ext cx="9199350" cy="5174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43"/>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Managing youth Personalities</a:t>
            </a:r>
            <a:endParaRPr/>
          </a:p>
        </p:txBody>
      </p:sp>
      <p:grpSp>
        <p:nvGrpSpPr>
          <p:cNvPr id="502" name="Google Shape;502;p43"/>
          <p:cNvGrpSpPr/>
          <p:nvPr/>
        </p:nvGrpSpPr>
        <p:grpSpPr>
          <a:xfrm>
            <a:off x="4155699" y="1424927"/>
            <a:ext cx="5204575" cy="5251889"/>
            <a:chOff x="1574424" y="206"/>
            <a:chExt cx="5204575" cy="5251889"/>
          </a:xfrm>
        </p:grpSpPr>
        <p:sp>
          <p:nvSpPr>
            <p:cNvPr id="503" name="Google Shape;503;p43"/>
            <p:cNvSpPr/>
            <p:nvPr/>
          </p:nvSpPr>
          <p:spPr>
            <a:xfrm>
              <a:off x="3291934" y="206"/>
              <a:ext cx="3487065" cy="1577143"/>
            </a:xfrm>
            <a:prstGeom prst="rect">
              <a:avLst/>
            </a:prstGeom>
            <a:solidFill>
              <a:srgbClr val="ED6D2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3"/>
            <p:cNvSpPr txBox="1"/>
            <p:nvPr/>
          </p:nvSpPr>
          <p:spPr>
            <a:xfrm>
              <a:off x="3291934" y="206"/>
              <a:ext cx="3487065" cy="1577143"/>
            </a:xfrm>
            <a:prstGeom prst="rect">
              <a:avLst/>
            </a:prstGeom>
            <a:noFill/>
            <a:ln>
              <a:noFill/>
            </a:ln>
          </p:spPr>
          <p:txBody>
            <a:bodyPr anchorCtr="0" anchor="ctr" bIns="175250" lIns="175250" spcFirstLastPara="1" rIns="175250" wrap="square" tIns="175250">
              <a:noAutofit/>
            </a:bodyPr>
            <a:lstStyle/>
            <a:p>
              <a:pPr indent="0" lvl="0" marL="0" marR="0" rtl="0" algn="ctr">
                <a:lnSpc>
                  <a:spcPct val="90000"/>
                </a:lnSpc>
                <a:spcBef>
                  <a:spcPts val="0"/>
                </a:spcBef>
                <a:spcAft>
                  <a:spcPts val="0"/>
                </a:spcAft>
                <a:buClr>
                  <a:srgbClr val="000000"/>
                </a:buClr>
                <a:buSzPts val="4600"/>
                <a:buFont typeface="Arial"/>
                <a:buNone/>
              </a:pPr>
              <a:r>
                <a:rPr b="0" i="0" lang="en-US" sz="4600" u="none" cap="none" strike="noStrike">
                  <a:solidFill>
                    <a:schemeClr val="lt1"/>
                  </a:solidFill>
                  <a:latin typeface="Arial"/>
                  <a:ea typeface="Arial"/>
                  <a:cs typeface="Arial"/>
                  <a:sym typeface="Arial"/>
                </a:rPr>
                <a:t>Introverted</a:t>
              </a:r>
              <a:endParaRPr/>
            </a:p>
          </p:txBody>
        </p:sp>
        <p:sp>
          <p:nvSpPr>
            <p:cNvPr id="505" name="Google Shape;505;p43"/>
            <p:cNvSpPr/>
            <p:nvPr/>
          </p:nvSpPr>
          <p:spPr>
            <a:xfrm>
              <a:off x="1574424" y="206"/>
              <a:ext cx="1561372" cy="1577143"/>
            </a:xfrm>
            <a:prstGeom prst="rect">
              <a:avLst/>
            </a:prstGeom>
            <a:blipFill rotWithShape="1">
              <a:blip r:embed="rId3">
                <a:alphaModFix/>
              </a:blip>
              <a:stretch>
                <a:fillRect b="0" l="-36998" r="-36996"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3"/>
            <p:cNvSpPr/>
            <p:nvPr/>
          </p:nvSpPr>
          <p:spPr>
            <a:xfrm>
              <a:off x="1574424" y="1837579"/>
              <a:ext cx="3487065" cy="1577143"/>
            </a:xfrm>
            <a:prstGeom prst="rect">
              <a:avLst/>
            </a:prstGeom>
            <a:solidFill>
              <a:srgbClr val="ED6D2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43"/>
            <p:cNvSpPr txBox="1"/>
            <p:nvPr/>
          </p:nvSpPr>
          <p:spPr>
            <a:xfrm>
              <a:off x="1574424" y="1837579"/>
              <a:ext cx="3487065" cy="1577143"/>
            </a:xfrm>
            <a:prstGeom prst="rect">
              <a:avLst/>
            </a:prstGeom>
            <a:noFill/>
            <a:ln>
              <a:noFill/>
            </a:ln>
          </p:spPr>
          <p:txBody>
            <a:bodyPr anchorCtr="0" anchor="ctr" bIns="175250" lIns="175250" spcFirstLastPara="1" rIns="175250" wrap="square" tIns="175250">
              <a:noAutofit/>
            </a:bodyPr>
            <a:lstStyle/>
            <a:p>
              <a:pPr indent="0" lvl="0" marL="0" marR="0" rtl="0" algn="ctr">
                <a:lnSpc>
                  <a:spcPct val="90000"/>
                </a:lnSpc>
                <a:spcBef>
                  <a:spcPts val="0"/>
                </a:spcBef>
                <a:spcAft>
                  <a:spcPts val="0"/>
                </a:spcAft>
                <a:buClr>
                  <a:srgbClr val="000000"/>
                </a:buClr>
                <a:buSzPts val="4600"/>
                <a:buFont typeface="Arial"/>
                <a:buNone/>
              </a:pPr>
              <a:r>
                <a:rPr b="0" i="0" lang="en-US" sz="4600" u="none" cap="none" strike="noStrike">
                  <a:solidFill>
                    <a:schemeClr val="lt1"/>
                  </a:solidFill>
                  <a:latin typeface="Arial"/>
                  <a:ea typeface="Arial"/>
                  <a:cs typeface="Arial"/>
                  <a:sym typeface="Arial"/>
                </a:rPr>
                <a:t>Extroverted</a:t>
              </a:r>
              <a:endParaRPr/>
            </a:p>
          </p:txBody>
        </p:sp>
        <p:sp>
          <p:nvSpPr>
            <p:cNvPr id="508" name="Google Shape;508;p43"/>
            <p:cNvSpPr/>
            <p:nvPr/>
          </p:nvSpPr>
          <p:spPr>
            <a:xfrm>
              <a:off x="5217626" y="1837579"/>
              <a:ext cx="1561372" cy="1577143"/>
            </a:xfrm>
            <a:prstGeom prst="rect">
              <a:avLst/>
            </a:prstGeom>
            <a:blipFill rotWithShape="1">
              <a:blip r:embed="rId4">
                <a:alphaModFix/>
              </a:blip>
              <a:stretch>
                <a:fillRect b="0" l="-19998" r="-19998"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43"/>
            <p:cNvSpPr/>
            <p:nvPr/>
          </p:nvSpPr>
          <p:spPr>
            <a:xfrm>
              <a:off x="3291934" y="3674952"/>
              <a:ext cx="3487065" cy="1577143"/>
            </a:xfrm>
            <a:prstGeom prst="rect">
              <a:avLst/>
            </a:prstGeom>
            <a:solidFill>
              <a:srgbClr val="ED6D2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43"/>
            <p:cNvSpPr txBox="1"/>
            <p:nvPr/>
          </p:nvSpPr>
          <p:spPr>
            <a:xfrm>
              <a:off x="3291934" y="3674952"/>
              <a:ext cx="3487065" cy="1577143"/>
            </a:xfrm>
            <a:prstGeom prst="rect">
              <a:avLst/>
            </a:prstGeom>
            <a:noFill/>
            <a:ln>
              <a:noFill/>
            </a:ln>
          </p:spPr>
          <p:txBody>
            <a:bodyPr anchorCtr="0" anchor="ctr" bIns="175250" lIns="175250" spcFirstLastPara="1" rIns="175250" wrap="square" tIns="175250">
              <a:noAutofit/>
            </a:bodyPr>
            <a:lstStyle/>
            <a:p>
              <a:pPr indent="0" lvl="0" marL="0" marR="0" rtl="0" algn="ctr">
                <a:lnSpc>
                  <a:spcPct val="90000"/>
                </a:lnSpc>
                <a:spcBef>
                  <a:spcPts val="0"/>
                </a:spcBef>
                <a:spcAft>
                  <a:spcPts val="0"/>
                </a:spcAft>
                <a:buClr>
                  <a:srgbClr val="000000"/>
                </a:buClr>
                <a:buSzPts val="4600"/>
                <a:buFont typeface="Arial"/>
                <a:buNone/>
              </a:pPr>
              <a:r>
                <a:rPr b="0" i="0" lang="en-US" sz="4600" u="none" cap="none" strike="noStrike">
                  <a:solidFill>
                    <a:schemeClr val="lt1"/>
                  </a:solidFill>
                  <a:latin typeface="Arial"/>
                  <a:ea typeface="Arial"/>
                  <a:cs typeface="Arial"/>
                  <a:sym typeface="Arial"/>
                </a:rPr>
                <a:t>Natural Leaders</a:t>
              </a:r>
              <a:endParaRPr/>
            </a:p>
          </p:txBody>
        </p:sp>
        <p:sp>
          <p:nvSpPr>
            <p:cNvPr id="511" name="Google Shape;511;p43"/>
            <p:cNvSpPr/>
            <p:nvPr/>
          </p:nvSpPr>
          <p:spPr>
            <a:xfrm>
              <a:off x="1574424" y="3674952"/>
              <a:ext cx="1561372" cy="1577143"/>
            </a:xfrm>
            <a:prstGeom prst="rect">
              <a:avLst/>
            </a:prstGeom>
            <a:blipFill rotWithShape="1">
              <a:blip r:embed="rId5">
                <a:alphaModFix/>
              </a:blip>
              <a:stretch>
                <a:fillRect b="0" l="-39999" r="-39999"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2" name="Google Shape;512;p43"/>
          <p:cNvSpPr txBox="1"/>
          <p:nvPr/>
        </p:nvSpPr>
        <p:spPr>
          <a:xfrm>
            <a:off x="819150" y="2594161"/>
            <a:ext cx="2705100"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600" u="none" cap="none" strike="noStrike">
                <a:solidFill>
                  <a:srgbClr val="000000"/>
                </a:solidFill>
                <a:latin typeface="Avenir"/>
                <a:ea typeface="Avenir"/>
                <a:cs typeface="Avenir"/>
                <a:sym typeface="Avenir"/>
              </a:rPr>
              <a:t>Personality types of youth</a:t>
            </a:r>
            <a:endParaRPr b="0" i="0" sz="3600" u="none" cap="none" strike="noStrike">
              <a:solidFill>
                <a:srgbClr val="000000"/>
              </a:solidFill>
              <a:latin typeface="Avenir"/>
              <a:ea typeface="Avenir"/>
              <a:cs typeface="Avenir"/>
              <a:sym typeface="Aveni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44"/>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Facilitator Role Play &amp; Reflection</a:t>
            </a:r>
            <a:endParaRPr/>
          </a:p>
        </p:txBody>
      </p:sp>
      <p:pic>
        <p:nvPicPr>
          <p:cNvPr descr="About Wayfinder – The Wayfinder Experience" id="518" name="Google Shape;518;p44"/>
          <p:cNvPicPr preferRelativeResize="0"/>
          <p:nvPr/>
        </p:nvPicPr>
        <p:blipFill rotWithShape="1">
          <a:blip r:embed="rId3">
            <a:alphaModFix/>
          </a:blip>
          <a:srcRect b="0" l="0" r="0" t="0"/>
          <a:stretch/>
        </p:blipFill>
        <p:spPr>
          <a:xfrm>
            <a:off x="5022899" y="1762346"/>
            <a:ext cx="6274773" cy="4701758"/>
          </a:xfrm>
          <a:prstGeom prst="rect">
            <a:avLst/>
          </a:prstGeom>
          <a:noFill/>
          <a:ln>
            <a:noFill/>
          </a:ln>
        </p:spPr>
      </p:pic>
      <p:sp>
        <p:nvSpPr>
          <p:cNvPr id="519" name="Google Shape;519;p44"/>
          <p:cNvSpPr/>
          <p:nvPr/>
        </p:nvSpPr>
        <p:spPr>
          <a:xfrm>
            <a:off x="5079026" y="1655618"/>
            <a:ext cx="6274773" cy="4619700"/>
          </a:xfrm>
          <a:custGeom>
            <a:rect b="b" l="l" r="r" t="t"/>
            <a:pathLst>
              <a:path extrusionOk="0" h="120000" w="120000">
                <a:moveTo>
                  <a:pt x="0" y="0"/>
                </a:moveTo>
                <a:lnTo>
                  <a:pt x="120000" y="0"/>
                </a:lnTo>
                <a:lnTo>
                  <a:pt x="120000" y="120000"/>
                </a:lnTo>
                <a:lnTo>
                  <a:pt x="0" y="120000"/>
                </a:lnTo>
                <a:close/>
              </a:path>
              <a:path extrusionOk="0" fill="none" h="120000" w="120000">
                <a:moveTo>
                  <a:pt x="-10000" y="0"/>
                </a:moveTo>
                <a:close/>
                <a:lnTo>
                  <a:pt x="-10000" y="120000"/>
                </a:lnTo>
              </a:path>
              <a:path extrusionOk="0" fill="none" h="120000" w="120000">
                <a:moveTo>
                  <a:pt x="-10000" y="22500"/>
                </a:moveTo>
                <a:lnTo>
                  <a:pt x="-46000" y="135000"/>
                </a:lnTo>
              </a:path>
            </a:pathLst>
          </a:custGeom>
          <a:noFill/>
          <a:ln>
            <a:noFill/>
          </a:ln>
        </p:spPr>
        <p:txBody>
          <a:bodyPr anchorCtr="1" anchor="ctr" bIns="45700" lIns="91425" spcFirstLastPara="1" rIns="91425" wrap="square" tIns="45700">
            <a:noAutofit/>
          </a:bodyPr>
          <a:lstStyle/>
          <a:p>
            <a:pPr indent="0" lvl="0" marL="0" rtl="0" algn="l">
              <a:spcBef>
                <a:spcPts val="0"/>
              </a:spcBef>
              <a:spcAft>
                <a:spcPts val="0"/>
              </a:spcAft>
              <a:buNone/>
            </a:pPr>
            <a:r>
              <a:t/>
            </a:r>
            <a:endParaRPr/>
          </a:p>
        </p:txBody>
      </p:sp>
      <p:grpSp>
        <p:nvGrpSpPr>
          <p:cNvPr id="520" name="Google Shape;520;p44"/>
          <p:cNvGrpSpPr/>
          <p:nvPr/>
        </p:nvGrpSpPr>
        <p:grpSpPr>
          <a:xfrm>
            <a:off x="1471649" y="1839066"/>
            <a:ext cx="4296875" cy="4252803"/>
            <a:chOff x="0" y="366896"/>
            <a:chExt cx="4296875" cy="4252803"/>
          </a:xfrm>
        </p:grpSpPr>
        <p:sp>
          <p:nvSpPr>
            <p:cNvPr id="521" name="Google Shape;521;p44"/>
            <p:cNvSpPr/>
            <p:nvPr/>
          </p:nvSpPr>
          <p:spPr>
            <a:xfrm>
              <a:off x="0" y="366896"/>
              <a:ext cx="4296875" cy="4252803"/>
            </a:xfrm>
            <a:prstGeom prst="ellipse">
              <a:avLst/>
            </a:prstGeom>
            <a:solidFill>
              <a:schemeClr val="accent4"/>
            </a:solidFill>
            <a:ln cap="flat" cmpd="sng" w="254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522" name="Google Shape;522;p44"/>
            <p:cNvSpPr txBox="1"/>
            <p:nvPr/>
          </p:nvSpPr>
          <p:spPr>
            <a:xfrm>
              <a:off x="629263" y="989705"/>
              <a:ext cx="3038349" cy="3007185"/>
            </a:xfrm>
            <a:prstGeom prst="rect">
              <a:avLst/>
            </a:prstGeom>
            <a:solidFill>
              <a:schemeClr val="accent4"/>
            </a:solid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4300"/>
                <a:buFont typeface="Arial"/>
                <a:buNone/>
              </a:pPr>
              <a:r>
                <a:rPr b="0" i="0" lang="en-US" sz="4300" u="none" cap="none" strike="noStrike">
                  <a:solidFill>
                    <a:schemeClr val="lt1"/>
                  </a:solidFill>
                  <a:latin typeface="Avenir"/>
                  <a:ea typeface="Avenir"/>
                  <a:cs typeface="Avenir"/>
                  <a:sym typeface="Avenir"/>
                </a:rPr>
                <a:t>Let’s practice  facilitating!</a:t>
              </a:r>
              <a:endParaRPr b="0" i="0" sz="4300" u="none" cap="none" strike="noStrike">
                <a:solidFill>
                  <a:schemeClr val="dk1"/>
                </a:solidFill>
                <a:latin typeface="Arial"/>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45"/>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Final Reflection</a:t>
            </a:r>
            <a:endParaRPr/>
          </a:p>
        </p:txBody>
      </p:sp>
      <p:sp>
        <p:nvSpPr>
          <p:cNvPr id="528" name="Google Shape;528;p45"/>
          <p:cNvSpPr txBox="1"/>
          <p:nvPr>
            <p:ph idx="1" type="body"/>
          </p:nvPr>
        </p:nvSpPr>
        <p:spPr>
          <a:xfrm>
            <a:off x="5702320" y="2150665"/>
            <a:ext cx="6489680" cy="3344863"/>
          </a:xfrm>
          <a:prstGeom prst="rect">
            <a:avLst/>
          </a:prstGeom>
          <a:noFill/>
          <a:ln>
            <a:noFill/>
          </a:ln>
        </p:spPr>
        <p:txBody>
          <a:bodyPr anchorCtr="0" anchor="t" bIns="45700" lIns="91425" spcFirstLastPara="1" rIns="91425" wrap="square" tIns="45700">
            <a:normAutofit fontScale="77500" lnSpcReduction="20000"/>
          </a:bodyPr>
          <a:lstStyle/>
          <a:p>
            <a:pPr indent="-406400" lvl="0" marL="457200" rtl="0" algn="l">
              <a:lnSpc>
                <a:spcPct val="90000"/>
              </a:lnSpc>
              <a:spcBef>
                <a:spcPts val="1000"/>
              </a:spcBef>
              <a:spcAft>
                <a:spcPts val="0"/>
              </a:spcAft>
              <a:buSzPct val="78541"/>
              <a:buChar char="•"/>
            </a:pPr>
            <a:r>
              <a:rPr lang="en-US" sz="4600">
                <a:latin typeface="Avenir"/>
                <a:ea typeface="Avenir"/>
                <a:cs typeface="Avenir"/>
                <a:sym typeface="Avenir"/>
              </a:rPr>
              <a:t>What is one thing you’ll start doing as a facilitator?</a:t>
            </a:r>
            <a:endParaRPr/>
          </a:p>
          <a:p>
            <a:pPr indent="0" lvl="0" marL="50800" rtl="0" algn="l">
              <a:lnSpc>
                <a:spcPct val="90000"/>
              </a:lnSpc>
              <a:spcBef>
                <a:spcPts val="1000"/>
              </a:spcBef>
              <a:spcAft>
                <a:spcPts val="0"/>
              </a:spcAft>
              <a:buSzPct val="78541"/>
              <a:buNone/>
            </a:pPr>
            <a:r>
              <a:rPr lang="en-US" sz="4600">
                <a:latin typeface="Avenir"/>
                <a:ea typeface="Avenir"/>
                <a:cs typeface="Avenir"/>
                <a:sym typeface="Avenir"/>
              </a:rPr>
              <a:t> </a:t>
            </a:r>
            <a:endParaRPr/>
          </a:p>
          <a:p>
            <a:pPr indent="-406400" lvl="0" marL="457200" rtl="0" algn="l">
              <a:lnSpc>
                <a:spcPct val="90000"/>
              </a:lnSpc>
              <a:spcBef>
                <a:spcPts val="1000"/>
              </a:spcBef>
              <a:spcAft>
                <a:spcPts val="0"/>
              </a:spcAft>
              <a:buSzPct val="78541"/>
              <a:buChar char="•"/>
            </a:pPr>
            <a:r>
              <a:rPr lang="en-US" sz="4600">
                <a:latin typeface="Avenir"/>
                <a:ea typeface="Avenir"/>
                <a:cs typeface="Avenir"/>
                <a:sym typeface="Avenir"/>
              </a:rPr>
              <a:t>What’s one strategy you feel more confident about now?</a:t>
            </a:r>
            <a:endParaRPr/>
          </a:p>
          <a:p>
            <a:pPr indent="0" lvl="0" marL="50800" rtl="0" algn="l">
              <a:lnSpc>
                <a:spcPct val="90000"/>
              </a:lnSpc>
              <a:spcBef>
                <a:spcPts val="1000"/>
              </a:spcBef>
              <a:spcAft>
                <a:spcPts val="0"/>
              </a:spcAft>
              <a:buSzPct val="129032"/>
              <a:buNone/>
            </a:pPr>
            <a:r>
              <a:t/>
            </a:r>
            <a:endParaRPr/>
          </a:p>
        </p:txBody>
      </p:sp>
      <p:pic>
        <p:nvPicPr>
          <p:cNvPr descr="at Camp This Summer ..." id="529" name="Google Shape;529;p45"/>
          <p:cNvPicPr preferRelativeResize="0"/>
          <p:nvPr/>
        </p:nvPicPr>
        <p:blipFill rotWithShape="1">
          <a:blip r:embed="rId3">
            <a:alphaModFix/>
          </a:blip>
          <a:srcRect b="0" l="0" r="0" t="0"/>
          <a:stretch/>
        </p:blipFill>
        <p:spPr>
          <a:xfrm>
            <a:off x="373651" y="2207419"/>
            <a:ext cx="5317889" cy="32313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descr="The kids love these memory game challenges. Later on they asked me if they can do it again. It is a great interactive way to get them involved and teach them HOW to memorise. Want to join our online classes? Visit our website: https://www.sense-education.co.za/&#10;&#10;Sense Education offers online classes to Grade R to 3 learners in South Africa. We teach English, Mathematics and Afrikaans First Additional Language in small, fun intercative classes.&#10;&#10;Share this video:&#10;https://youtu.be/q4S-yXRKtgI&#10;&#10;Subscribe to see more videos:&#10;https://www.youtube.com/channel/UC9CpfGnBSTlsxAT-Tq4rIiA&#10;&#10;Check out our Facebook page:&#10;http://www.facebook.com/senseeducationsa" id="80" name="Google Shape;80;p12" title="Memory Game || Household items || Sense Education">
            <a:hlinkClick r:id="rId3"/>
          </p:cNvPr>
          <p:cNvPicPr preferRelativeResize="0"/>
          <p:nvPr/>
        </p:nvPicPr>
        <p:blipFill>
          <a:blip r:embed="rId4">
            <a:alphaModFix/>
          </a:blip>
          <a:stretch>
            <a:fillRect/>
          </a:stretch>
        </p:blipFill>
        <p:spPr>
          <a:xfrm>
            <a:off x="1853525" y="1654400"/>
            <a:ext cx="8715350" cy="4902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3"/>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What is Playful Learning?</a:t>
            </a:r>
            <a:endParaRPr/>
          </a:p>
        </p:txBody>
      </p:sp>
      <p:sp>
        <p:nvSpPr>
          <p:cNvPr id="86" name="Google Shape;86;p13"/>
          <p:cNvSpPr txBox="1"/>
          <p:nvPr>
            <p:ph idx="1" type="body"/>
          </p:nvPr>
        </p:nvSpPr>
        <p:spPr>
          <a:xfrm>
            <a:off x="535321" y="2453214"/>
            <a:ext cx="3751361" cy="2582671"/>
          </a:xfrm>
          <a:prstGeom prst="rect">
            <a:avLst/>
          </a:prstGeom>
          <a:noFill/>
          <a:ln>
            <a:noFill/>
          </a:ln>
        </p:spPr>
        <p:txBody>
          <a:bodyPr anchorCtr="0" anchor="t" bIns="45700" lIns="91425" spcFirstLastPara="1" rIns="91425" wrap="square" tIns="45700">
            <a:normAutofit/>
          </a:bodyPr>
          <a:lstStyle/>
          <a:p>
            <a:pPr indent="0" lvl="0" marL="50800" rtl="0" algn="l">
              <a:lnSpc>
                <a:spcPct val="90000"/>
              </a:lnSpc>
              <a:spcBef>
                <a:spcPts val="1000"/>
              </a:spcBef>
              <a:spcAft>
                <a:spcPts val="0"/>
              </a:spcAft>
              <a:buSzPts val="2800"/>
              <a:buNone/>
            </a:pPr>
            <a:r>
              <a:rPr lang="en-US" sz="3200">
                <a:latin typeface="Avenir"/>
                <a:ea typeface="Avenir"/>
                <a:cs typeface="Avenir"/>
                <a:sym typeface="Avenir"/>
              </a:rPr>
              <a:t>An approach where learning occurs through play where young children develop</a:t>
            </a:r>
            <a:endParaRPr/>
          </a:p>
          <a:p>
            <a:pPr indent="0" lvl="0" marL="50800" rtl="0" algn="l">
              <a:lnSpc>
                <a:spcPct val="90000"/>
              </a:lnSpc>
              <a:spcBef>
                <a:spcPts val="1000"/>
              </a:spcBef>
              <a:spcAft>
                <a:spcPts val="0"/>
              </a:spcAft>
              <a:buSzPts val="2800"/>
              <a:buNone/>
            </a:pPr>
            <a:r>
              <a:t/>
            </a:r>
            <a:endParaRPr sz="3200">
              <a:latin typeface="Avenir"/>
              <a:ea typeface="Avenir"/>
              <a:cs typeface="Avenir"/>
              <a:sym typeface="Avenir"/>
            </a:endParaRPr>
          </a:p>
        </p:txBody>
      </p:sp>
      <p:grpSp>
        <p:nvGrpSpPr>
          <p:cNvPr id="87" name="Google Shape;87;p13"/>
          <p:cNvGrpSpPr/>
          <p:nvPr/>
        </p:nvGrpSpPr>
        <p:grpSpPr>
          <a:xfrm>
            <a:off x="4486824" y="1774247"/>
            <a:ext cx="7023858" cy="4373898"/>
            <a:chOff x="857" y="349525"/>
            <a:chExt cx="7023858" cy="4373898"/>
          </a:xfrm>
        </p:grpSpPr>
        <p:sp>
          <p:nvSpPr>
            <p:cNvPr id="88" name="Google Shape;88;p13"/>
            <p:cNvSpPr/>
            <p:nvPr/>
          </p:nvSpPr>
          <p:spPr>
            <a:xfrm>
              <a:off x="857" y="349525"/>
              <a:ext cx="3344286" cy="2006571"/>
            </a:xfrm>
            <a:prstGeom prst="rect">
              <a:avLst/>
            </a:prstGeom>
            <a:solidFill>
              <a:srgbClr val="413A78"/>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txBox="1"/>
            <p:nvPr/>
          </p:nvSpPr>
          <p:spPr>
            <a:xfrm>
              <a:off x="857" y="349525"/>
              <a:ext cx="3344286" cy="2006571"/>
            </a:xfrm>
            <a:prstGeom prst="rect">
              <a:avLst/>
            </a:prstGeom>
            <a:noFill/>
            <a:ln>
              <a:noFill/>
            </a:ln>
          </p:spPr>
          <p:txBody>
            <a:bodyPr anchorCtr="0" anchor="ctr" bIns="152400" lIns="152400" spcFirstLastPara="1" rIns="152400" wrap="square" tIns="152400">
              <a:noAutofit/>
            </a:bodyPr>
            <a:lstStyle/>
            <a:p>
              <a:pPr indent="0" lvl="0" marL="0" marR="0" rtl="0" algn="ctr">
                <a:lnSpc>
                  <a:spcPct val="9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Creativity</a:t>
              </a:r>
              <a:endParaRPr b="0" i="0" sz="4000" u="none" cap="none" strike="noStrike">
                <a:solidFill>
                  <a:schemeClr val="lt1"/>
                </a:solidFill>
                <a:latin typeface="Arial"/>
                <a:ea typeface="Arial"/>
                <a:cs typeface="Arial"/>
                <a:sym typeface="Arial"/>
              </a:endParaRPr>
            </a:p>
          </p:txBody>
        </p:sp>
        <p:sp>
          <p:nvSpPr>
            <p:cNvPr id="90" name="Google Shape;90;p13"/>
            <p:cNvSpPr/>
            <p:nvPr/>
          </p:nvSpPr>
          <p:spPr>
            <a:xfrm>
              <a:off x="3679572" y="349525"/>
              <a:ext cx="3344286" cy="2006571"/>
            </a:xfrm>
            <a:prstGeom prst="rect">
              <a:avLst/>
            </a:prstGeom>
            <a:solidFill>
              <a:srgbClr val="ED6D2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txBox="1"/>
            <p:nvPr/>
          </p:nvSpPr>
          <p:spPr>
            <a:xfrm>
              <a:off x="3679572" y="349525"/>
              <a:ext cx="3344286" cy="2006571"/>
            </a:xfrm>
            <a:prstGeom prst="rect">
              <a:avLst/>
            </a:prstGeom>
            <a:noFill/>
            <a:ln>
              <a:noFill/>
            </a:ln>
          </p:spPr>
          <p:txBody>
            <a:bodyPr anchorCtr="0" anchor="ctr" bIns="152400" lIns="152400" spcFirstLastPara="1" rIns="152400" wrap="square" tIns="152400">
              <a:noAutofit/>
            </a:bodyPr>
            <a:lstStyle/>
            <a:p>
              <a:pPr indent="0" lvl="0" marL="0" marR="0" rtl="0" algn="ctr">
                <a:lnSpc>
                  <a:spcPct val="9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Social Skills</a:t>
              </a:r>
              <a:endParaRPr b="0" i="0" sz="4000" u="none" cap="none" strike="noStrike">
                <a:solidFill>
                  <a:schemeClr val="lt1"/>
                </a:solidFill>
                <a:latin typeface="Arial"/>
                <a:ea typeface="Arial"/>
                <a:cs typeface="Arial"/>
                <a:sym typeface="Arial"/>
              </a:endParaRPr>
            </a:p>
          </p:txBody>
        </p:sp>
        <p:sp>
          <p:nvSpPr>
            <p:cNvPr id="92" name="Google Shape;92;p13"/>
            <p:cNvSpPr/>
            <p:nvPr/>
          </p:nvSpPr>
          <p:spPr>
            <a:xfrm>
              <a:off x="857" y="2690525"/>
              <a:ext cx="3344286" cy="2006571"/>
            </a:xfrm>
            <a:prstGeom prst="rect">
              <a:avLst/>
            </a:prstGeom>
            <a:solidFill>
              <a:srgbClr val="C0000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3"/>
            <p:cNvSpPr txBox="1"/>
            <p:nvPr/>
          </p:nvSpPr>
          <p:spPr>
            <a:xfrm>
              <a:off x="857" y="2690525"/>
              <a:ext cx="3344286" cy="2006571"/>
            </a:xfrm>
            <a:prstGeom prst="rect">
              <a:avLst/>
            </a:prstGeom>
            <a:noFill/>
            <a:ln>
              <a:noFill/>
            </a:ln>
          </p:spPr>
          <p:txBody>
            <a:bodyPr anchorCtr="0" anchor="ctr" bIns="152400" lIns="152400" spcFirstLastPara="1" rIns="152400" wrap="square" tIns="152400">
              <a:noAutofit/>
            </a:bodyPr>
            <a:lstStyle/>
            <a:p>
              <a:pPr indent="0" lvl="0" marL="0" marR="0" rtl="0" algn="ctr">
                <a:lnSpc>
                  <a:spcPct val="9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Problem Solving</a:t>
              </a:r>
              <a:endParaRPr b="0" i="0" sz="4000" u="none" cap="none" strike="noStrike">
                <a:solidFill>
                  <a:schemeClr val="lt1"/>
                </a:solidFill>
                <a:latin typeface="Arial"/>
                <a:ea typeface="Arial"/>
                <a:cs typeface="Arial"/>
                <a:sym typeface="Arial"/>
              </a:endParaRPr>
            </a:p>
          </p:txBody>
        </p:sp>
        <p:sp>
          <p:nvSpPr>
            <p:cNvPr id="94" name="Google Shape;94;p13"/>
            <p:cNvSpPr/>
            <p:nvPr/>
          </p:nvSpPr>
          <p:spPr>
            <a:xfrm>
              <a:off x="3680429" y="2716852"/>
              <a:ext cx="3344286" cy="2006571"/>
            </a:xfrm>
            <a:prstGeom prst="rect">
              <a:avLst/>
            </a:prstGeom>
            <a:solidFill>
              <a:srgbClr val="E7A62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3"/>
            <p:cNvSpPr txBox="1"/>
            <p:nvPr/>
          </p:nvSpPr>
          <p:spPr>
            <a:xfrm>
              <a:off x="3680429" y="2716852"/>
              <a:ext cx="3344286" cy="2006571"/>
            </a:xfrm>
            <a:prstGeom prst="rect">
              <a:avLst/>
            </a:prstGeom>
            <a:noFill/>
            <a:ln>
              <a:noFill/>
            </a:ln>
          </p:spPr>
          <p:txBody>
            <a:bodyPr anchorCtr="0" anchor="ctr" bIns="152400" lIns="152400" spcFirstLastPara="1" rIns="152400" wrap="square" tIns="152400">
              <a:noAutofit/>
            </a:bodyPr>
            <a:lstStyle/>
            <a:p>
              <a:pPr indent="0" lvl="0" marL="0" marR="0" rtl="0" algn="ctr">
                <a:lnSpc>
                  <a:spcPct val="9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Emotional Development</a:t>
              </a:r>
              <a:endParaRPr b="0" i="0" sz="4000" u="none" cap="none" strike="noStrike">
                <a:solidFill>
                  <a:schemeClr val="lt1"/>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4"/>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Safe and Inclusive Environments</a:t>
            </a:r>
            <a:endParaRPr/>
          </a:p>
        </p:txBody>
      </p:sp>
      <p:grpSp>
        <p:nvGrpSpPr>
          <p:cNvPr id="101" name="Google Shape;101;p14"/>
          <p:cNvGrpSpPr/>
          <p:nvPr/>
        </p:nvGrpSpPr>
        <p:grpSpPr>
          <a:xfrm>
            <a:off x="1158717" y="1840233"/>
            <a:ext cx="10805380" cy="3648569"/>
            <a:chOff x="106609" y="1780"/>
            <a:chExt cx="10805380" cy="3648569"/>
          </a:xfrm>
        </p:grpSpPr>
        <p:sp>
          <p:nvSpPr>
            <p:cNvPr id="102" name="Google Shape;102;p14"/>
            <p:cNvSpPr/>
            <p:nvPr/>
          </p:nvSpPr>
          <p:spPr>
            <a:xfrm rot="5400000">
              <a:off x="5838006" y="-1719250"/>
              <a:ext cx="3103000" cy="7044966"/>
            </a:xfrm>
            <a:prstGeom prst="round2SameRect">
              <a:avLst>
                <a:gd fmla="val 16667" name="adj1"/>
                <a:gd fmla="val 0" name="adj2"/>
              </a:avLst>
            </a:prstGeom>
            <a:solidFill>
              <a:srgbClr val="F7D4CB">
                <a:alpha val="89803"/>
              </a:srgbClr>
            </a:solidFill>
            <a:ln cap="flat" cmpd="sng" w="25400">
              <a:solidFill>
                <a:srgbClr val="F7D4CB">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txBox="1"/>
            <p:nvPr/>
          </p:nvSpPr>
          <p:spPr>
            <a:xfrm>
              <a:off x="3867023" y="403209"/>
              <a:ext cx="6893490" cy="2800048"/>
            </a:xfrm>
            <a:prstGeom prst="rect">
              <a:avLst/>
            </a:prstGeom>
            <a:noFill/>
            <a:ln>
              <a:noFill/>
            </a:ln>
          </p:spPr>
          <p:txBody>
            <a:bodyPr anchorCtr="0" anchor="ctr" bIns="123825" lIns="247650" spcFirstLastPara="1" rIns="247650" wrap="square" tIns="123825">
              <a:noAutofit/>
            </a:bodyPr>
            <a:lstStyle/>
            <a:p>
              <a:pPr indent="-285750" lvl="1" marL="285750" marR="0" rtl="0" algn="l">
                <a:lnSpc>
                  <a:spcPct val="90000"/>
                </a:lnSpc>
                <a:spcBef>
                  <a:spcPts val="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Physical safety</a:t>
              </a:r>
              <a:endParaRPr b="0" i="0" sz="3000" u="none" cap="none" strike="noStrike">
                <a:solidFill>
                  <a:srgbClr val="000000"/>
                </a:solidFill>
                <a:latin typeface="Arial"/>
                <a:ea typeface="Arial"/>
                <a:cs typeface="Arial"/>
                <a:sym typeface="Arial"/>
              </a:endParaRPr>
            </a:p>
            <a:p>
              <a:pPr indent="-285750" lvl="1" marL="285750" marR="0" rtl="0" algn="l">
                <a:lnSpc>
                  <a:spcPct val="90000"/>
                </a:lnSpc>
                <a:spcBef>
                  <a:spcPts val="45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Emotional safety</a:t>
              </a:r>
              <a:endParaRPr b="0" i="0" sz="3000" u="none" cap="none" strike="noStrike">
                <a:solidFill>
                  <a:srgbClr val="000000"/>
                </a:solidFill>
                <a:latin typeface="Arial"/>
                <a:ea typeface="Arial"/>
                <a:cs typeface="Arial"/>
                <a:sym typeface="Arial"/>
              </a:endParaRPr>
            </a:p>
            <a:p>
              <a:pPr indent="-285750" lvl="1" marL="285750" marR="0" rtl="0" algn="l">
                <a:lnSpc>
                  <a:spcPct val="90000"/>
                </a:lnSpc>
                <a:spcBef>
                  <a:spcPts val="45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Encouraging participation</a:t>
              </a:r>
              <a:endParaRPr b="0" i="0" sz="3000" u="none" cap="none" strike="noStrike">
                <a:solidFill>
                  <a:srgbClr val="000000"/>
                </a:solidFill>
                <a:latin typeface="Arial"/>
                <a:ea typeface="Arial"/>
                <a:cs typeface="Arial"/>
                <a:sym typeface="Arial"/>
              </a:endParaRPr>
            </a:p>
            <a:p>
              <a:pPr indent="-285750" lvl="1" marL="285750" marR="0" rtl="0" algn="l">
                <a:lnSpc>
                  <a:spcPct val="90000"/>
                </a:lnSpc>
                <a:spcBef>
                  <a:spcPts val="45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Managing group dynamics</a:t>
              </a:r>
              <a:endParaRPr b="0" i="0" sz="3000" u="none" cap="none" strike="noStrike">
                <a:solidFill>
                  <a:srgbClr val="000000"/>
                </a:solidFill>
                <a:latin typeface="Arial"/>
                <a:ea typeface="Arial"/>
                <a:cs typeface="Arial"/>
                <a:sym typeface="Arial"/>
              </a:endParaRPr>
            </a:p>
            <a:p>
              <a:pPr indent="-285750" lvl="1" marL="285750" marR="0" rtl="0" algn="l">
                <a:lnSpc>
                  <a:spcPct val="90000"/>
                </a:lnSpc>
                <a:spcBef>
                  <a:spcPts val="45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Addressing bullying</a:t>
              </a:r>
              <a:endParaRPr b="0" i="0" sz="3000" u="none" cap="none" strike="noStrike">
                <a:solidFill>
                  <a:srgbClr val="000000"/>
                </a:solidFill>
                <a:latin typeface="Arial"/>
                <a:ea typeface="Arial"/>
                <a:cs typeface="Arial"/>
                <a:sym typeface="Arial"/>
              </a:endParaRPr>
            </a:p>
            <a:p>
              <a:pPr indent="-285750" lvl="1" marL="285750" marR="0" rtl="0" algn="l">
                <a:lnSpc>
                  <a:spcPct val="90000"/>
                </a:lnSpc>
                <a:spcBef>
                  <a:spcPts val="450"/>
                </a:spcBef>
                <a:spcAft>
                  <a:spcPts val="0"/>
                </a:spcAft>
                <a:buClr>
                  <a:srgbClr val="000000"/>
                </a:buClr>
                <a:buSzPts val="3000"/>
                <a:buFont typeface="Arial"/>
                <a:buChar char="•"/>
              </a:pPr>
              <a:r>
                <a:rPr b="0" i="0" lang="en-US" sz="3000" u="none" cap="none" strike="noStrike">
                  <a:solidFill>
                    <a:srgbClr val="000000"/>
                  </a:solidFill>
                  <a:latin typeface="Arial"/>
                  <a:ea typeface="Arial"/>
                  <a:cs typeface="Arial"/>
                  <a:sym typeface="Arial"/>
                </a:rPr>
                <a:t>Creating a positive, fun atmosphere</a:t>
              </a:r>
              <a:endParaRPr b="0" i="0" sz="3000" u="none" cap="none" strike="noStrike">
                <a:solidFill>
                  <a:srgbClr val="000000"/>
                </a:solidFill>
                <a:latin typeface="Arial"/>
                <a:ea typeface="Arial"/>
                <a:cs typeface="Arial"/>
                <a:sym typeface="Arial"/>
              </a:endParaRPr>
            </a:p>
          </p:txBody>
        </p:sp>
        <p:sp>
          <p:nvSpPr>
            <p:cNvPr id="104" name="Google Shape;104;p14"/>
            <p:cNvSpPr/>
            <p:nvPr/>
          </p:nvSpPr>
          <p:spPr>
            <a:xfrm>
              <a:off x="106609" y="1780"/>
              <a:ext cx="3760334" cy="3648569"/>
            </a:xfrm>
            <a:prstGeom prst="roundRect">
              <a:avLst>
                <a:gd fmla="val 16667" name="adj"/>
              </a:avLst>
            </a:prstGeom>
            <a:solidFill>
              <a:srgbClr val="ED6D2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txBox="1"/>
            <p:nvPr/>
          </p:nvSpPr>
          <p:spPr>
            <a:xfrm>
              <a:off x="284717" y="179888"/>
              <a:ext cx="3404118" cy="3292353"/>
            </a:xfrm>
            <a:prstGeom prst="rect">
              <a:avLst/>
            </a:prstGeom>
            <a:noFill/>
            <a:ln>
              <a:noFill/>
            </a:ln>
          </p:spPr>
          <p:txBody>
            <a:bodyPr anchorCtr="0" anchor="ctr" bIns="81900" lIns="163825" spcFirstLastPara="1" rIns="163825" wrap="square" tIns="81900">
              <a:noAutofit/>
            </a:bodyPr>
            <a:lstStyle/>
            <a:p>
              <a:pPr indent="0" lvl="0" marL="0" marR="0" rtl="0" algn="ctr">
                <a:lnSpc>
                  <a:spcPct val="90000"/>
                </a:lnSpc>
                <a:spcBef>
                  <a:spcPts val="0"/>
                </a:spcBef>
                <a:spcAft>
                  <a:spcPts val="0"/>
                </a:spcAft>
                <a:buClr>
                  <a:srgbClr val="000000"/>
                </a:buClr>
                <a:buSzPts val="4300"/>
                <a:buFont typeface="Arial"/>
                <a:buNone/>
              </a:pPr>
              <a:r>
                <a:rPr b="0" i="0" lang="en-US" sz="4300" u="none" cap="none" strike="noStrike">
                  <a:solidFill>
                    <a:schemeClr val="lt1"/>
                  </a:solidFill>
                  <a:latin typeface="Arial"/>
                  <a:ea typeface="Arial"/>
                  <a:cs typeface="Arial"/>
                  <a:sym typeface="Arial"/>
                </a:rPr>
                <a:t>Importance of creating a safe environment</a:t>
              </a:r>
              <a:endParaRPr b="0" i="0" sz="4300" u="none" cap="none" strike="noStrike">
                <a:solidFill>
                  <a:schemeClr val="lt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5"/>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latin typeface="Avenir"/>
                <a:ea typeface="Avenir"/>
                <a:cs typeface="Avenir"/>
                <a:sym typeface="Avenir"/>
              </a:rPr>
              <a:t>Safe and Inclusive Environments</a:t>
            </a:r>
            <a:endParaRPr/>
          </a:p>
        </p:txBody>
      </p:sp>
      <p:grpSp>
        <p:nvGrpSpPr>
          <p:cNvPr id="111" name="Google Shape;111;p15"/>
          <p:cNvGrpSpPr/>
          <p:nvPr/>
        </p:nvGrpSpPr>
        <p:grpSpPr>
          <a:xfrm>
            <a:off x="650274" y="1711325"/>
            <a:ext cx="10700870" cy="3652130"/>
            <a:chOff x="94014" y="0"/>
            <a:chExt cx="10700870" cy="3652130"/>
          </a:xfrm>
        </p:grpSpPr>
        <p:sp>
          <p:nvSpPr>
            <p:cNvPr id="112" name="Google Shape;112;p15"/>
            <p:cNvSpPr/>
            <p:nvPr/>
          </p:nvSpPr>
          <p:spPr>
            <a:xfrm rot="5400000">
              <a:off x="5999408" y="-1508558"/>
              <a:ext cx="2921704" cy="6669247"/>
            </a:xfrm>
            <a:prstGeom prst="round2SameRect">
              <a:avLst>
                <a:gd fmla="val 16667" name="adj1"/>
                <a:gd fmla="val 0" name="adj2"/>
              </a:avLst>
            </a:prstGeom>
            <a:solidFill>
              <a:schemeClr val="accent3">
                <a:alpha val="89803"/>
              </a:schemeClr>
            </a:solidFill>
            <a:ln cap="flat" cmpd="sng" w="25400">
              <a:solidFill>
                <a:srgbClr val="F7D4CB">
                  <a:alpha val="89803"/>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txBox="1"/>
            <p:nvPr/>
          </p:nvSpPr>
          <p:spPr>
            <a:xfrm>
              <a:off x="4125637" y="507839"/>
              <a:ext cx="6526621" cy="2636452"/>
            </a:xfrm>
            <a:prstGeom prst="rect">
              <a:avLst/>
            </a:prstGeom>
            <a:noFill/>
            <a:ln>
              <a:noFill/>
            </a:ln>
          </p:spPr>
          <p:txBody>
            <a:bodyPr anchorCtr="0" anchor="ctr" bIns="123825" lIns="247650" spcFirstLastPara="1" rIns="247650" wrap="square" tIns="123825">
              <a:noAutofit/>
            </a:bodyPr>
            <a:lstStyle/>
            <a:p>
              <a:pPr indent="-285750" lvl="1" marL="285750" marR="0" rtl="0" algn="l">
                <a:lnSpc>
                  <a:spcPct val="90000"/>
                </a:lnSpc>
                <a:spcBef>
                  <a:spcPts val="0"/>
                </a:spcBef>
                <a:spcAft>
                  <a:spcPts val="0"/>
                </a:spcAft>
                <a:buClr>
                  <a:srgbClr val="000000"/>
                </a:buClr>
                <a:buSzPts val="3000"/>
                <a:buFont typeface="Arial"/>
                <a:buChar char="•"/>
              </a:pPr>
              <a:r>
                <a:rPr b="0" i="0" lang="en-US" sz="3000" u="none" cap="none" strike="noStrike">
                  <a:solidFill>
                    <a:schemeClr val="lt1"/>
                  </a:solidFill>
                  <a:latin typeface="Arial"/>
                  <a:ea typeface="Arial"/>
                  <a:cs typeface="Arial"/>
                  <a:sym typeface="Arial"/>
                </a:rPr>
                <a:t>Ensure clear, open spaces</a:t>
              </a:r>
              <a:endParaRPr b="0" i="0" sz="3000" u="none" cap="none" strike="noStrike">
                <a:solidFill>
                  <a:schemeClr val="lt1"/>
                </a:solidFill>
                <a:latin typeface="Arial"/>
                <a:ea typeface="Arial"/>
                <a:cs typeface="Arial"/>
                <a:sym typeface="Arial"/>
              </a:endParaRPr>
            </a:p>
            <a:p>
              <a:pPr indent="-285750" lvl="1" marL="285750" marR="0" rtl="0" algn="l">
                <a:lnSpc>
                  <a:spcPct val="90000"/>
                </a:lnSpc>
                <a:spcBef>
                  <a:spcPts val="450"/>
                </a:spcBef>
                <a:spcAft>
                  <a:spcPts val="0"/>
                </a:spcAft>
                <a:buClr>
                  <a:srgbClr val="000000"/>
                </a:buClr>
                <a:buSzPts val="3000"/>
                <a:buFont typeface="Arial"/>
                <a:buChar char="•"/>
              </a:pPr>
              <a:r>
                <a:rPr b="0" i="0" lang="en-US" sz="3000" u="none" cap="none" strike="noStrike">
                  <a:solidFill>
                    <a:schemeClr val="lt1"/>
                  </a:solidFill>
                  <a:latin typeface="Arial"/>
                  <a:ea typeface="Arial"/>
                  <a:cs typeface="Arial"/>
                  <a:sym typeface="Arial"/>
                </a:rPr>
                <a:t>Create defined activity zones</a:t>
              </a:r>
              <a:endParaRPr b="0" i="0" sz="3000" u="none" cap="none" strike="noStrike">
                <a:solidFill>
                  <a:schemeClr val="lt1"/>
                </a:solidFill>
                <a:latin typeface="Arial"/>
                <a:ea typeface="Arial"/>
                <a:cs typeface="Arial"/>
                <a:sym typeface="Arial"/>
              </a:endParaRPr>
            </a:p>
            <a:p>
              <a:pPr indent="-285750" lvl="1" marL="285750" marR="0" rtl="0" algn="l">
                <a:lnSpc>
                  <a:spcPct val="90000"/>
                </a:lnSpc>
                <a:spcBef>
                  <a:spcPts val="450"/>
                </a:spcBef>
                <a:spcAft>
                  <a:spcPts val="0"/>
                </a:spcAft>
                <a:buClr>
                  <a:srgbClr val="000000"/>
                </a:buClr>
                <a:buSzPts val="3000"/>
                <a:buFont typeface="Arial"/>
                <a:buChar char="•"/>
              </a:pPr>
              <a:r>
                <a:rPr b="0" i="0" lang="en-US" sz="3000" u="none" cap="none" strike="noStrike">
                  <a:solidFill>
                    <a:schemeClr val="lt1"/>
                  </a:solidFill>
                  <a:latin typeface="Arial"/>
                  <a:ea typeface="Arial"/>
                  <a:cs typeface="Arial"/>
                  <a:sym typeface="Arial"/>
                </a:rPr>
                <a:t>Provide easy access to materials</a:t>
              </a:r>
              <a:endParaRPr/>
            </a:p>
            <a:p>
              <a:pPr indent="-285750" lvl="1" marL="285750" marR="0" rtl="0" algn="l">
                <a:lnSpc>
                  <a:spcPct val="90000"/>
                </a:lnSpc>
                <a:spcBef>
                  <a:spcPts val="450"/>
                </a:spcBef>
                <a:spcAft>
                  <a:spcPts val="0"/>
                </a:spcAft>
                <a:buClr>
                  <a:srgbClr val="000000"/>
                </a:buClr>
                <a:buSzPts val="3000"/>
                <a:buFont typeface="Arial"/>
                <a:buChar char="•"/>
              </a:pPr>
              <a:r>
                <a:rPr b="0" i="0" lang="en-US" sz="3000" u="none" cap="none" strike="noStrike">
                  <a:solidFill>
                    <a:schemeClr val="lt1"/>
                  </a:solidFill>
                  <a:latin typeface="Arial"/>
                  <a:ea typeface="Arial"/>
                  <a:cs typeface="Arial"/>
                  <a:sym typeface="Arial"/>
                </a:rPr>
                <a:t>Adjust for age and abilities</a:t>
              </a:r>
              <a:endParaRPr b="0" i="0" sz="3000" u="none" cap="none" strike="noStrike">
                <a:solidFill>
                  <a:schemeClr val="lt1"/>
                </a:solidFill>
                <a:latin typeface="Arial"/>
                <a:ea typeface="Arial"/>
                <a:cs typeface="Arial"/>
                <a:sym typeface="Arial"/>
              </a:endParaRPr>
            </a:p>
          </p:txBody>
        </p:sp>
        <p:sp>
          <p:nvSpPr>
            <p:cNvPr id="114" name="Google Shape;114;p15"/>
            <p:cNvSpPr/>
            <p:nvPr/>
          </p:nvSpPr>
          <p:spPr>
            <a:xfrm>
              <a:off x="94014" y="0"/>
              <a:ext cx="4123056" cy="3652130"/>
            </a:xfrm>
            <a:prstGeom prst="roundRect">
              <a:avLst>
                <a:gd fmla="val 16667" name="adj"/>
              </a:avLst>
            </a:prstGeom>
            <a:solidFill>
              <a:srgbClr val="2669A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p:cNvSpPr txBox="1"/>
            <p:nvPr/>
          </p:nvSpPr>
          <p:spPr>
            <a:xfrm>
              <a:off x="272296" y="178282"/>
              <a:ext cx="3766492" cy="3295566"/>
            </a:xfrm>
            <a:prstGeom prst="rect">
              <a:avLst/>
            </a:prstGeom>
            <a:noFill/>
            <a:ln>
              <a:noFill/>
            </a:ln>
          </p:spPr>
          <p:txBody>
            <a:bodyPr anchorCtr="0" anchor="ctr" bIns="85725" lIns="171450" spcFirstLastPara="1" rIns="171450" wrap="square" tIns="85725">
              <a:noAutofit/>
            </a:bodyPr>
            <a:lstStyle/>
            <a:p>
              <a:pPr indent="0" lvl="0" marL="0" marR="0" rtl="0" algn="ctr">
                <a:lnSpc>
                  <a:spcPct val="90000"/>
                </a:lnSpc>
                <a:spcBef>
                  <a:spcPts val="0"/>
                </a:spcBef>
                <a:spcAft>
                  <a:spcPts val="0"/>
                </a:spcAft>
                <a:buClr>
                  <a:srgbClr val="000000"/>
                </a:buClr>
                <a:buSzPts val="4500"/>
                <a:buFont typeface="Arial"/>
                <a:buNone/>
              </a:pPr>
              <a:r>
                <a:rPr b="0" i="0" lang="en-US" sz="4500" u="none" cap="none" strike="noStrike">
                  <a:solidFill>
                    <a:schemeClr val="lt1"/>
                  </a:solidFill>
                  <a:latin typeface="Arial"/>
                  <a:ea typeface="Arial"/>
                  <a:cs typeface="Arial"/>
                  <a:sym typeface="Arial"/>
                </a:rPr>
                <a:t>Tips for physical space setup</a:t>
              </a:r>
              <a:endParaRPr b="0" i="0" sz="4500" u="none" cap="none" strike="noStrik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6"/>
          <p:cNvSpPr txBox="1"/>
          <p:nvPr>
            <p:ph type="title"/>
          </p:nvPr>
        </p:nvSpPr>
        <p:spPr>
          <a:xfrm>
            <a:off x="838200" y="99022"/>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sz="4000">
                <a:latin typeface="Avenir"/>
                <a:ea typeface="Avenir"/>
                <a:cs typeface="Avenir"/>
                <a:sym typeface="Avenir"/>
              </a:rPr>
              <a:t>Importance Of Creating A Safe Environment </a:t>
            </a:r>
            <a:endParaRPr/>
          </a:p>
        </p:txBody>
      </p:sp>
      <p:grpSp>
        <p:nvGrpSpPr>
          <p:cNvPr id="121" name="Google Shape;121;p16"/>
          <p:cNvGrpSpPr/>
          <p:nvPr/>
        </p:nvGrpSpPr>
        <p:grpSpPr>
          <a:xfrm>
            <a:off x="838437" y="2032417"/>
            <a:ext cx="7329525" cy="3823235"/>
            <a:chOff x="0" y="323678"/>
            <a:chExt cx="7329525" cy="3823235"/>
          </a:xfrm>
        </p:grpSpPr>
        <p:sp>
          <p:nvSpPr>
            <p:cNvPr id="122" name="Google Shape;122;p16"/>
            <p:cNvSpPr/>
            <p:nvPr/>
          </p:nvSpPr>
          <p:spPr>
            <a:xfrm>
              <a:off x="0" y="323678"/>
              <a:ext cx="7329525" cy="847635"/>
            </a:xfrm>
            <a:prstGeom prst="roundRect">
              <a:avLst>
                <a:gd fmla="val 16667"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txBox="1"/>
            <p:nvPr/>
          </p:nvSpPr>
          <p:spPr>
            <a:xfrm>
              <a:off x="41378" y="365056"/>
              <a:ext cx="7246769" cy="764879"/>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venir"/>
                  <a:ea typeface="Avenir"/>
                  <a:cs typeface="Avenir"/>
                  <a:sym typeface="Avenir"/>
                </a:rPr>
                <a:t>Physical Safety</a:t>
              </a:r>
              <a:endParaRPr b="0" i="0" sz="3200" u="none" cap="none" strike="noStrike">
                <a:solidFill>
                  <a:schemeClr val="lt1"/>
                </a:solidFill>
                <a:latin typeface="Arial"/>
                <a:ea typeface="Arial"/>
                <a:cs typeface="Arial"/>
                <a:sym typeface="Arial"/>
              </a:endParaRPr>
            </a:p>
          </p:txBody>
        </p:sp>
        <p:sp>
          <p:nvSpPr>
            <p:cNvPr id="124" name="Google Shape;124;p16"/>
            <p:cNvSpPr/>
            <p:nvPr/>
          </p:nvSpPr>
          <p:spPr>
            <a:xfrm>
              <a:off x="0" y="1171313"/>
              <a:ext cx="7329525" cy="10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txBox="1"/>
            <p:nvPr/>
          </p:nvSpPr>
          <p:spPr>
            <a:xfrm>
              <a:off x="0" y="1171313"/>
              <a:ext cx="7329525" cy="1076400"/>
            </a:xfrm>
            <a:prstGeom prst="rect">
              <a:avLst/>
            </a:prstGeom>
            <a:noFill/>
            <a:ln>
              <a:noFill/>
            </a:ln>
          </p:spPr>
          <p:txBody>
            <a:bodyPr anchorCtr="0" anchor="t" bIns="30475" lIns="232700" spcFirstLastPara="1" rIns="170675" wrap="square" tIns="30475">
              <a:noAutofit/>
            </a:bodyPr>
            <a:lstStyle/>
            <a:p>
              <a:pPr indent="-228600" lvl="1" marL="228600" marR="0" rtl="0" algn="l">
                <a:lnSpc>
                  <a:spcPct val="90000"/>
                </a:lnSpc>
                <a:spcBef>
                  <a:spcPts val="0"/>
                </a:spcBef>
                <a:spcAft>
                  <a:spcPts val="0"/>
                </a:spcAft>
                <a:buClr>
                  <a:srgbClr val="000000"/>
                </a:buClr>
                <a:buSzPts val="2400"/>
                <a:buFont typeface="Arial"/>
                <a:buChar char="•"/>
              </a:pPr>
              <a:r>
                <a:rPr b="0" i="0" lang="en-US" sz="2400" u="none" cap="none" strike="noStrike">
                  <a:solidFill>
                    <a:srgbClr val="000000"/>
                  </a:solidFill>
                  <a:latin typeface="Avenir"/>
                  <a:ea typeface="Avenir"/>
                  <a:cs typeface="Avenir"/>
                  <a:sym typeface="Avenir"/>
                </a:rPr>
                <a:t>Ensure that the play environment is free from hazards (sharp objects, slippery areas, etc.) and that activities are age-appropriate</a:t>
              </a:r>
              <a:endParaRPr b="0" i="0" sz="2400" u="none" cap="none" strike="noStrike">
                <a:solidFill>
                  <a:srgbClr val="000000"/>
                </a:solidFill>
                <a:latin typeface="Arial"/>
                <a:ea typeface="Arial"/>
                <a:cs typeface="Arial"/>
                <a:sym typeface="Arial"/>
              </a:endParaRPr>
            </a:p>
          </p:txBody>
        </p:sp>
        <p:sp>
          <p:nvSpPr>
            <p:cNvPr id="126" name="Google Shape;126;p16"/>
            <p:cNvSpPr/>
            <p:nvPr/>
          </p:nvSpPr>
          <p:spPr>
            <a:xfrm>
              <a:off x="0" y="2247713"/>
              <a:ext cx="7329525" cy="822800"/>
            </a:xfrm>
            <a:prstGeom prst="roundRect">
              <a:avLst>
                <a:gd fmla="val 16667" name="adj"/>
              </a:avLst>
            </a:prstGeom>
            <a:solidFill>
              <a:schemeClr val="accent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txBox="1"/>
            <p:nvPr/>
          </p:nvSpPr>
          <p:spPr>
            <a:xfrm>
              <a:off x="40166" y="2287879"/>
              <a:ext cx="7249193" cy="742468"/>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venir"/>
                  <a:ea typeface="Avenir"/>
                  <a:cs typeface="Avenir"/>
                  <a:sym typeface="Avenir"/>
                </a:rPr>
                <a:t>Emotional Safety</a:t>
              </a:r>
              <a:endParaRPr/>
            </a:p>
          </p:txBody>
        </p:sp>
        <p:sp>
          <p:nvSpPr>
            <p:cNvPr id="128" name="Google Shape;128;p16"/>
            <p:cNvSpPr/>
            <p:nvPr/>
          </p:nvSpPr>
          <p:spPr>
            <a:xfrm>
              <a:off x="0" y="3070513"/>
              <a:ext cx="7329525" cy="10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6"/>
            <p:cNvSpPr txBox="1"/>
            <p:nvPr/>
          </p:nvSpPr>
          <p:spPr>
            <a:xfrm>
              <a:off x="0" y="3070513"/>
              <a:ext cx="7329525" cy="1076400"/>
            </a:xfrm>
            <a:prstGeom prst="rect">
              <a:avLst/>
            </a:prstGeom>
            <a:noFill/>
            <a:ln>
              <a:noFill/>
            </a:ln>
          </p:spPr>
          <p:txBody>
            <a:bodyPr anchorCtr="0" anchor="t" bIns="30475" lIns="232700" spcFirstLastPara="1" rIns="170675" wrap="square" tIns="30475">
              <a:noAutofit/>
            </a:bodyPr>
            <a:lstStyle/>
            <a:p>
              <a:pPr indent="-228600" lvl="1" marL="228600" marR="0" rtl="0" algn="l">
                <a:lnSpc>
                  <a:spcPct val="90000"/>
                </a:lnSpc>
                <a:spcBef>
                  <a:spcPts val="0"/>
                </a:spcBef>
                <a:spcAft>
                  <a:spcPts val="0"/>
                </a:spcAft>
                <a:buClr>
                  <a:srgbClr val="000000"/>
                </a:buClr>
                <a:buSzPts val="2400"/>
                <a:buFont typeface="Arial"/>
                <a:buChar char="•"/>
              </a:pPr>
              <a:r>
                <a:rPr b="0" i="0" lang="en-US" sz="2400" u="none" cap="none" strike="noStrike">
                  <a:solidFill>
                    <a:srgbClr val="000000"/>
                  </a:solidFill>
                  <a:latin typeface="Avenir"/>
                  <a:ea typeface="Avenir"/>
                  <a:cs typeface="Avenir"/>
                  <a:sym typeface="Avenir"/>
                </a:rPr>
                <a:t>Just as important as physical. Promotes feelings of acceptance and expression without fear of judgment or exclusion.</a:t>
              </a:r>
              <a:endParaRPr/>
            </a:p>
          </p:txBody>
        </p:sp>
      </p:grpSp>
      <p:pic>
        <p:nvPicPr>
          <p:cNvPr descr="Playground inspections | AIJU Technological Institute" id="130" name="Google Shape;130;p16"/>
          <p:cNvPicPr preferRelativeResize="0"/>
          <p:nvPr/>
        </p:nvPicPr>
        <p:blipFill rotWithShape="1">
          <a:blip r:embed="rId3">
            <a:alphaModFix/>
          </a:blip>
          <a:srcRect b="0" l="0" r="0" t="0"/>
          <a:stretch/>
        </p:blipFill>
        <p:spPr>
          <a:xfrm>
            <a:off x="8435318" y="2522829"/>
            <a:ext cx="3544886" cy="23378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7"/>
          <p:cNvSpPr txBox="1"/>
          <p:nvPr>
            <p:ph type="title"/>
          </p:nvPr>
        </p:nvSpPr>
        <p:spPr>
          <a:xfrm>
            <a:off x="504825" y="585954"/>
            <a:ext cx="10515600" cy="50440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SzPct val="122222"/>
              <a:buNone/>
            </a:pPr>
            <a:r>
              <a:rPr lang="en-US" sz="4000">
                <a:latin typeface="Avenir"/>
                <a:ea typeface="Avenir"/>
                <a:cs typeface="Avenir"/>
                <a:sym typeface="Avenir"/>
              </a:rPr>
              <a:t>Importance Of Creating A Safe Environment </a:t>
            </a:r>
            <a:br>
              <a:rPr lang="en-US" sz="4000">
                <a:latin typeface="Avenir"/>
                <a:ea typeface="Avenir"/>
                <a:cs typeface="Avenir"/>
                <a:sym typeface="Avenir"/>
              </a:rPr>
            </a:br>
            <a:endParaRPr sz="4000">
              <a:latin typeface="Avenir"/>
              <a:ea typeface="Avenir"/>
              <a:cs typeface="Avenir"/>
              <a:sym typeface="Avenir"/>
            </a:endParaRPr>
          </a:p>
        </p:txBody>
      </p:sp>
      <p:grpSp>
        <p:nvGrpSpPr>
          <p:cNvPr id="136" name="Google Shape;136;p17"/>
          <p:cNvGrpSpPr/>
          <p:nvPr/>
        </p:nvGrpSpPr>
        <p:grpSpPr>
          <a:xfrm>
            <a:off x="733334" y="2038986"/>
            <a:ext cx="8301731" cy="3823235"/>
            <a:chOff x="0" y="323678"/>
            <a:chExt cx="8301731" cy="3823235"/>
          </a:xfrm>
        </p:grpSpPr>
        <p:sp>
          <p:nvSpPr>
            <p:cNvPr id="137" name="Google Shape;137;p17"/>
            <p:cNvSpPr/>
            <p:nvPr/>
          </p:nvSpPr>
          <p:spPr>
            <a:xfrm>
              <a:off x="0" y="323678"/>
              <a:ext cx="8301731" cy="847635"/>
            </a:xfrm>
            <a:prstGeom prst="roundRect">
              <a:avLst>
                <a:gd fmla="val 16667" name="adj"/>
              </a:avLst>
            </a:prstGeom>
            <a:solidFill>
              <a:schemeClr val="accent5"/>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txBox="1"/>
            <p:nvPr/>
          </p:nvSpPr>
          <p:spPr>
            <a:xfrm>
              <a:off x="41378" y="365056"/>
              <a:ext cx="8218975" cy="764879"/>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venir"/>
                  <a:ea typeface="Avenir"/>
                  <a:cs typeface="Avenir"/>
                  <a:sym typeface="Avenir"/>
                </a:rPr>
                <a:t>Encourage Participation and Inclusivity</a:t>
              </a:r>
              <a:endParaRPr b="0" i="0" sz="3200" u="none" cap="none" strike="noStrike">
                <a:solidFill>
                  <a:schemeClr val="lt1"/>
                </a:solidFill>
                <a:latin typeface="Arial"/>
                <a:ea typeface="Arial"/>
                <a:cs typeface="Arial"/>
                <a:sym typeface="Arial"/>
              </a:endParaRPr>
            </a:p>
          </p:txBody>
        </p:sp>
        <p:sp>
          <p:nvSpPr>
            <p:cNvPr id="139" name="Google Shape;139;p17"/>
            <p:cNvSpPr/>
            <p:nvPr/>
          </p:nvSpPr>
          <p:spPr>
            <a:xfrm>
              <a:off x="0" y="1171313"/>
              <a:ext cx="8301731" cy="10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7"/>
            <p:cNvSpPr txBox="1"/>
            <p:nvPr/>
          </p:nvSpPr>
          <p:spPr>
            <a:xfrm>
              <a:off x="0" y="1171313"/>
              <a:ext cx="8301731" cy="1076400"/>
            </a:xfrm>
            <a:prstGeom prst="rect">
              <a:avLst/>
            </a:prstGeom>
            <a:noFill/>
            <a:ln>
              <a:noFill/>
            </a:ln>
          </p:spPr>
          <p:txBody>
            <a:bodyPr anchorCtr="0" anchor="t" bIns="30475" lIns="263575" spcFirstLastPara="1" rIns="170675" wrap="square" tIns="30475">
              <a:noAutofit/>
            </a:bodyPr>
            <a:lstStyle/>
            <a:p>
              <a:pPr indent="-228600" lvl="1" marL="228600" marR="0" rtl="0" algn="l">
                <a:lnSpc>
                  <a:spcPct val="90000"/>
                </a:lnSpc>
                <a:spcBef>
                  <a:spcPts val="0"/>
                </a:spcBef>
                <a:spcAft>
                  <a:spcPts val="0"/>
                </a:spcAft>
                <a:buClr>
                  <a:srgbClr val="000000"/>
                </a:buClr>
                <a:buSzPts val="2400"/>
                <a:buFont typeface="Arial"/>
                <a:buChar char="•"/>
              </a:pPr>
              <a:r>
                <a:rPr b="0" i="0" lang="en-US" sz="2400" u="none" cap="none" strike="noStrike">
                  <a:solidFill>
                    <a:srgbClr val="000000"/>
                  </a:solidFill>
                  <a:latin typeface="Avenir"/>
                  <a:ea typeface="Avenir"/>
                  <a:cs typeface="Avenir"/>
                  <a:sym typeface="Avenir"/>
                </a:rPr>
                <a:t>Everyone should have opportunities to participate fully regardless of ability, background or personality.</a:t>
              </a:r>
              <a:endParaRPr/>
            </a:p>
          </p:txBody>
        </p:sp>
        <p:sp>
          <p:nvSpPr>
            <p:cNvPr id="141" name="Google Shape;141;p17"/>
            <p:cNvSpPr/>
            <p:nvPr/>
          </p:nvSpPr>
          <p:spPr>
            <a:xfrm>
              <a:off x="0" y="2247713"/>
              <a:ext cx="8301731" cy="822800"/>
            </a:xfrm>
            <a:prstGeom prst="roundRect">
              <a:avLst>
                <a:gd fmla="val 16667" name="adj"/>
              </a:avLst>
            </a:prstGeom>
            <a:solidFill>
              <a:srgbClr val="C0000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7"/>
            <p:cNvSpPr txBox="1"/>
            <p:nvPr/>
          </p:nvSpPr>
          <p:spPr>
            <a:xfrm>
              <a:off x="40166" y="2287879"/>
              <a:ext cx="8221399" cy="742468"/>
            </a:xfrm>
            <a:prstGeom prst="rect">
              <a:avLst/>
            </a:prstGeom>
            <a:noFill/>
            <a:ln>
              <a:noFill/>
            </a:ln>
          </p:spPr>
          <p:txBody>
            <a:bodyPr anchorCtr="0" anchor="ctr" bIns="121900" lIns="121900" spcFirstLastPara="1" rIns="121900" wrap="square" tIns="121900">
              <a:noAutofit/>
            </a:bodyPr>
            <a:lstStyle/>
            <a:p>
              <a:pPr indent="0" lvl="0" marL="0" marR="0" rtl="0" algn="l">
                <a:lnSpc>
                  <a:spcPct val="90000"/>
                </a:lnSpc>
                <a:spcBef>
                  <a:spcPts val="0"/>
                </a:spcBef>
                <a:spcAft>
                  <a:spcPts val="0"/>
                </a:spcAft>
                <a:buClr>
                  <a:srgbClr val="000000"/>
                </a:buClr>
                <a:buSzPts val="3200"/>
                <a:buFont typeface="Arial"/>
                <a:buNone/>
              </a:pPr>
              <a:r>
                <a:rPr b="0" i="0" lang="en-US" sz="3200" u="none" cap="none" strike="noStrike">
                  <a:solidFill>
                    <a:schemeClr val="lt1"/>
                  </a:solidFill>
                  <a:latin typeface="Avenir"/>
                  <a:ea typeface="Avenir"/>
                  <a:cs typeface="Avenir"/>
                  <a:sym typeface="Avenir"/>
                </a:rPr>
                <a:t>Manage Group Dynamics</a:t>
              </a:r>
              <a:endParaRPr/>
            </a:p>
          </p:txBody>
        </p:sp>
        <p:sp>
          <p:nvSpPr>
            <p:cNvPr id="143" name="Google Shape;143;p17"/>
            <p:cNvSpPr/>
            <p:nvPr/>
          </p:nvSpPr>
          <p:spPr>
            <a:xfrm>
              <a:off x="0" y="3070513"/>
              <a:ext cx="8301731" cy="10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7"/>
            <p:cNvSpPr txBox="1"/>
            <p:nvPr/>
          </p:nvSpPr>
          <p:spPr>
            <a:xfrm>
              <a:off x="0" y="3070513"/>
              <a:ext cx="8301731" cy="1076400"/>
            </a:xfrm>
            <a:prstGeom prst="rect">
              <a:avLst/>
            </a:prstGeom>
            <a:noFill/>
            <a:ln>
              <a:noFill/>
            </a:ln>
          </p:spPr>
          <p:txBody>
            <a:bodyPr anchorCtr="0" anchor="t" bIns="30475" lIns="263575" spcFirstLastPara="1" rIns="170675" wrap="square" tIns="30475">
              <a:noAutofit/>
            </a:bodyPr>
            <a:lstStyle/>
            <a:p>
              <a:pPr indent="-228600" lvl="1" marL="228600" marR="0" rtl="0" algn="l">
                <a:lnSpc>
                  <a:spcPct val="9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Just as important as physical. Promotes feelings of acceptance and expression without fear of judgment or exclusion.</a:t>
              </a:r>
              <a:endParaRPr/>
            </a:p>
          </p:txBody>
        </p:sp>
      </p:grpSp>
      <p:pic>
        <p:nvPicPr>
          <p:cNvPr descr="Dodgeball Kid Appropriate at Alexander Henderson blog" id="145" name="Google Shape;145;p17"/>
          <p:cNvPicPr preferRelativeResize="0"/>
          <p:nvPr/>
        </p:nvPicPr>
        <p:blipFill rotWithShape="1">
          <a:blip r:embed="rId3">
            <a:alphaModFix/>
          </a:blip>
          <a:srcRect b="0" l="0" r="0" t="0"/>
          <a:stretch/>
        </p:blipFill>
        <p:spPr>
          <a:xfrm>
            <a:off x="9263195" y="2978964"/>
            <a:ext cx="2785370" cy="153155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Aspect">
      <a:dk1>
        <a:srgbClr val="000000"/>
      </a:dk1>
      <a:lt1>
        <a:srgbClr val="FFFFFF"/>
      </a:lt1>
      <a:dk2>
        <a:srgbClr val="323232"/>
      </a:dk2>
      <a:lt2>
        <a:srgbClr val="F3EFD8"/>
      </a:lt2>
      <a:accent1>
        <a:srgbClr val="EE6F23"/>
      </a:accent1>
      <a:accent2>
        <a:srgbClr val="BE4127"/>
      </a:accent2>
      <a:accent3>
        <a:srgbClr val="2669A9"/>
      </a:accent3>
      <a:accent4>
        <a:srgbClr val="349145"/>
      </a:accent4>
      <a:accent5>
        <a:srgbClr val="413A78"/>
      </a:accent5>
      <a:accent6>
        <a:srgbClr val="C19859"/>
      </a:accent6>
      <a:hlink>
        <a:srgbClr val="0000FF"/>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